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5143500" type="screen16x9"/>
  <p:notesSz cx="6858000" cy="9144000"/>
  <p:embeddedFontLst>
    <p:embeddedFont>
      <p:font typeface="Anton" pitchFamily="2" charset="0"/>
      <p:regular r:id="rId41"/>
    </p:embeddedFont>
    <p:embeddedFont>
      <p:font typeface="Economica" panose="020B0604020202020204" charset="0"/>
      <p:regular r:id="rId42"/>
      <p:bold r:id="rId43"/>
      <p:italic r:id="rId44"/>
      <p:boldItalic r:id="rId45"/>
    </p:embeddedFont>
    <p:embeddedFont>
      <p:font typeface="Montserrat" panose="00000500000000000000" pitchFamily="2" charset="0"/>
      <p:regular r:id="rId46"/>
      <p:bold r:id="rId47"/>
      <p:italic r:id="rId48"/>
      <p:boldItalic r:id="rId49"/>
    </p:embeddedFont>
    <p:embeddedFont>
      <p:font typeface="Montserrat Medium" panose="00000600000000000000" pitchFamily="2" charset="0"/>
      <p:regular r:id="rId50"/>
      <p:bold r:id="rId51"/>
      <p:italic r:id="rId52"/>
      <p:boldItalic r:id="rId53"/>
    </p:embeddedFont>
    <p:embeddedFont>
      <p:font typeface="Open Sans" panose="020B0606030504020204" pitchFamily="34" charset="0"/>
      <p:regular r:id="rId54"/>
      <p:bold r:id="rId55"/>
      <p:italic r:id="rId56"/>
      <p:boldItalic r:id="rId57"/>
    </p:embeddedFont>
    <p:embeddedFont>
      <p:font typeface="Pangolin" panose="020B0604020202020204" charset="0"/>
      <p:regular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74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ac9a69aafa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ac9a69aafa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sz="1400">
                <a:solidFill>
                  <a:schemeClr val="dk1"/>
                </a:solidFill>
              </a:rPr>
              <a:t>On Slideshow View, click on the appropriate room button, to take you to that slide.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ac9a69aaf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ac9a69aaf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endParaRPr sz="13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ac9a69aaf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ac9a69aaf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ac9a69aafa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ac9a69aafa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ac9a69aafa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ac9a69aafa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ac9a69aafa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ac9a69aafa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ac9a69aafa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ac9a69aafa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ac9a69aafa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ac9a69aafa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483b41c296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483b41c296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ac9a69aafa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ac9a69aafa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483b41c296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483b41c296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ac9a69aafa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ac9a69aafa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ac9a69aafa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ac9a69aafa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483b41c296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483b41c296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483b41c296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483b41c296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ac9a69aafa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ac9a69aafa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ac9a69aafa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ac9a69aafa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ac9a69aafa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ac9a69aafa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ac9a69aafa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2ac9a69aafa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ac9a69aafa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2ac9a69aafa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483b41c296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1483b41c296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ac9a69aaf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ac9a69aaf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ac9a69aafa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2ac9a69aafa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483b41c296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1483b41c296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ac9a69aafa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2ac9a69aafa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ac9a69aafa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2ac9a69aafa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ac9a69aafa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2ac9a69aafa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ac9a69aafa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2ac9a69aafa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ac9a69aafa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2ac9a69aafa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483b41c296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483b41c296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ac9a69aafa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2ac9a69aafa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483b41c296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483b41c296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ac9a69aaf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ac9a69aaf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ac9a69aafa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ac9a69aafa_0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483b41c296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483b41c296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ac9a69aafa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ac9a69aafa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On Slideshow View, click on the appropriate room button, to take you to that slide.</a:t>
            </a:r>
            <a:endParaRPr sz="14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ac9a69aafa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ac9a69aafa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rgbClr val="DD7E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 dirty="0"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ux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11.xml"/><Relationship Id="rId7" Type="http://schemas.openxmlformats.org/officeDocument/2006/relationships/slide" Target="slide1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4.xml"/><Relationship Id="rId5" Type="http://schemas.openxmlformats.org/officeDocument/2006/relationships/slide" Target="slide13.xml"/><Relationship Id="rId10" Type="http://schemas.openxmlformats.org/officeDocument/2006/relationships/image" Target="../media/image9.png"/><Relationship Id="rId4" Type="http://schemas.openxmlformats.org/officeDocument/2006/relationships/slide" Target="slide12.xml"/><Relationship Id="rId9" Type="http://schemas.openxmlformats.org/officeDocument/2006/relationships/slide" Target="slide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0.xml"/><Relationship Id="rId4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C5Fd_rkmq0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4T_PcncdXY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pw.lacounty.gov/epd/hhw/Permanent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dpw.lacounty.gov/epd/hhw/reuse" TargetMode="Externa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cleanla.lacounty.gov/hhw/electronic-waste/" TargetMode="External"/><Relationship Id="rId13" Type="http://schemas.openxmlformats.org/officeDocument/2006/relationships/hyperlink" Target="https://cleanla.lacounty.gov/hhw/used-motor-oil/" TargetMode="External"/><Relationship Id="rId3" Type="http://schemas.openxmlformats.org/officeDocument/2006/relationships/image" Target="../media/image27.jpg"/><Relationship Id="rId7" Type="http://schemas.openxmlformats.org/officeDocument/2006/relationships/hyperlink" Target="https://cleanla.lacounty.gov/hhw/" TargetMode="External"/><Relationship Id="rId12" Type="http://schemas.openxmlformats.org/officeDocument/2006/relationships/hyperlink" Target="https://cleanla.lacounty.gov/hhw/sharps-disposal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leanla.lacounty.gov/hhw/collection-centers/#temporary-collection-centers" TargetMode="External"/><Relationship Id="rId11" Type="http://schemas.openxmlformats.org/officeDocument/2006/relationships/hyperlink" Target="https://cleanla.lacounty.gov/hhw/pharmaceuticals/" TargetMode="External"/><Relationship Id="rId5" Type="http://schemas.openxmlformats.org/officeDocument/2006/relationships/hyperlink" Target="https://cleanla.lacounty.gov/hhw/collection-centers/#permanent-collection-centers" TargetMode="External"/><Relationship Id="rId10" Type="http://schemas.openxmlformats.org/officeDocument/2006/relationships/hyperlink" Target="https://cleanla.lacounty.gov/hhw/paint-recycling/" TargetMode="External"/><Relationship Id="rId4" Type="http://schemas.openxmlformats.org/officeDocument/2006/relationships/hyperlink" Target="https://pw.lacounty.gov/epd/hhw/Permanent" TargetMode="External"/><Relationship Id="rId9" Type="http://schemas.openxmlformats.org/officeDocument/2006/relationships/hyperlink" Target="https://cleanla.lacounty.gov/hhw/household-batteries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1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8.png"/><Relationship Id="rId7" Type="http://schemas.openxmlformats.org/officeDocument/2006/relationships/slide" Target="slide1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10" Type="http://schemas.openxmlformats.org/officeDocument/2006/relationships/slide" Target="slide17.xml"/><Relationship Id="rId4" Type="http://schemas.openxmlformats.org/officeDocument/2006/relationships/slide" Target="slide11.xml"/><Relationship Id="rId9" Type="http://schemas.openxmlformats.org/officeDocument/2006/relationships/slide" Target="slide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7F74CA-A0DF-D95E-B7A6-06713ADFD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965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>
            <a:hlinkClick r:id="rId3" action="ppaction://hlinksldjump"/>
          </p:cNvPr>
          <p:cNvSpPr/>
          <p:nvPr/>
        </p:nvSpPr>
        <p:spPr>
          <a:xfrm>
            <a:off x="4209300" y="1530600"/>
            <a:ext cx="2019000" cy="7764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Living  Room</a:t>
            </a:r>
            <a:endParaRPr sz="23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7" name="Google Shape;147;p22">
            <a:hlinkClick r:id="rId4" action="ppaction://hlinksldjump"/>
          </p:cNvPr>
          <p:cNvSpPr/>
          <p:nvPr/>
        </p:nvSpPr>
        <p:spPr>
          <a:xfrm>
            <a:off x="6602351" y="1530600"/>
            <a:ext cx="2019000" cy="7764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Bedroom</a:t>
            </a:r>
            <a:endParaRPr sz="23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8" name="Google Shape;148;p22">
            <a:hlinkClick r:id="rId5" action="ppaction://hlinksldjump"/>
          </p:cNvPr>
          <p:cNvSpPr/>
          <p:nvPr/>
        </p:nvSpPr>
        <p:spPr>
          <a:xfrm>
            <a:off x="4209300" y="2414802"/>
            <a:ext cx="2019000" cy="7764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Kitchen</a:t>
            </a:r>
            <a:endParaRPr sz="23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9" name="Google Shape;149;p22">
            <a:hlinkClick r:id="rId6" action="ppaction://hlinksldjump"/>
          </p:cNvPr>
          <p:cNvSpPr/>
          <p:nvPr/>
        </p:nvSpPr>
        <p:spPr>
          <a:xfrm>
            <a:off x="6602351" y="2414802"/>
            <a:ext cx="2019000" cy="7764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Dining Room</a:t>
            </a:r>
            <a:endParaRPr sz="23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50" name="Google Shape;150;p22">
            <a:hlinkClick r:id="rId7" action="ppaction://hlinksldjump"/>
          </p:cNvPr>
          <p:cNvSpPr/>
          <p:nvPr/>
        </p:nvSpPr>
        <p:spPr>
          <a:xfrm>
            <a:off x="4209300" y="3299004"/>
            <a:ext cx="2019000" cy="7764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Bathroom</a:t>
            </a:r>
            <a:endParaRPr sz="23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51" name="Google Shape;151;p22">
            <a:hlinkClick r:id="rId8" action="ppaction://hlinksldjump"/>
          </p:cNvPr>
          <p:cNvSpPr/>
          <p:nvPr/>
        </p:nvSpPr>
        <p:spPr>
          <a:xfrm>
            <a:off x="6602351" y="3299004"/>
            <a:ext cx="2019000" cy="7764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Garage</a:t>
            </a:r>
            <a:endParaRPr sz="23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52" name="Google Shape;152;p22">
            <a:hlinkClick r:id="rId9" action="ppaction://hlinksldjump"/>
          </p:cNvPr>
          <p:cNvSpPr/>
          <p:nvPr/>
        </p:nvSpPr>
        <p:spPr>
          <a:xfrm>
            <a:off x="5405824" y="4183206"/>
            <a:ext cx="2019000" cy="7764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Laundry Room</a:t>
            </a:r>
            <a:endParaRPr sz="23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53" name="Google Shape;153;p22"/>
          <p:cNvSpPr txBox="1"/>
          <p:nvPr/>
        </p:nvSpPr>
        <p:spPr>
          <a:xfrm>
            <a:off x="335475" y="851025"/>
            <a:ext cx="32919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dk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What is this item?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sp>
        <p:nvSpPr>
          <p:cNvPr id="154" name="Google Shape;154;p22"/>
          <p:cNvSpPr txBox="1"/>
          <p:nvPr/>
        </p:nvSpPr>
        <p:spPr>
          <a:xfrm>
            <a:off x="3986375" y="348399"/>
            <a:ext cx="4857900" cy="1026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dk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Where would we find it in our home?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sp>
        <p:nvSpPr>
          <p:cNvPr id="155" name="Google Shape;155;p22"/>
          <p:cNvSpPr txBox="1"/>
          <p:nvPr/>
        </p:nvSpPr>
        <p:spPr>
          <a:xfrm>
            <a:off x="8568375" y="98925"/>
            <a:ext cx="47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S10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6" name="Google Shape;156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672701">
            <a:off x="935104" y="1600228"/>
            <a:ext cx="1470968" cy="2779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3"/>
          <p:cNvSpPr txBox="1">
            <a:spLocks noGrp="1"/>
          </p:cNvSpPr>
          <p:nvPr>
            <p:ph type="body" idx="1"/>
          </p:nvPr>
        </p:nvSpPr>
        <p:spPr>
          <a:xfrm>
            <a:off x="4519950" y="1568100"/>
            <a:ext cx="2171700" cy="34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body" idx="1"/>
          </p:nvPr>
        </p:nvSpPr>
        <p:spPr>
          <a:xfrm>
            <a:off x="6855475" y="1568100"/>
            <a:ext cx="2171700" cy="34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63" name="Google Shape;163;p23"/>
          <p:cNvSpPr txBox="1"/>
          <p:nvPr/>
        </p:nvSpPr>
        <p:spPr>
          <a:xfrm>
            <a:off x="50850" y="53225"/>
            <a:ext cx="638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S11a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4" name="Google Shape;164;p23">
            <a:hlinkClick r:id="rId4" action="ppaction://hlinksldjump"/>
          </p:cNvPr>
          <p:cNvSpPr txBox="1"/>
          <p:nvPr/>
        </p:nvSpPr>
        <p:spPr>
          <a:xfrm>
            <a:off x="1119425" y="4955475"/>
            <a:ext cx="3120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5" name="Google Shape;165;p23">
            <a:hlinkClick r:id="rId5" action="ppaction://hlinksldjump"/>
          </p:cNvPr>
          <p:cNvSpPr txBox="1"/>
          <p:nvPr/>
        </p:nvSpPr>
        <p:spPr>
          <a:xfrm>
            <a:off x="1888450" y="4955475"/>
            <a:ext cx="3120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4"/>
          <p:cNvSpPr txBox="1">
            <a:spLocks noGrp="1"/>
          </p:cNvSpPr>
          <p:nvPr>
            <p:ph type="body" idx="1"/>
          </p:nvPr>
        </p:nvSpPr>
        <p:spPr>
          <a:xfrm>
            <a:off x="4514850" y="1579575"/>
            <a:ext cx="2171700" cy="34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71" name="Google Shape;171;p24"/>
          <p:cNvSpPr txBox="1">
            <a:spLocks noGrp="1"/>
          </p:cNvSpPr>
          <p:nvPr>
            <p:ph type="body" idx="1"/>
          </p:nvPr>
        </p:nvSpPr>
        <p:spPr>
          <a:xfrm>
            <a:off x="6850375" y="1579575"/>
            <a:ext cx="2171700" cy="34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72" name="Google Shape;172;p24"/>
          <p:cNvSpPr txBox="1"/>
          <p:nvPr/>
        </p:nvSpPr>
        <p:spPr>
          <a:xfrm>
            <a:off x="50850" y="53225"/>
            <a:ext cx="638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S11b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5"/>
          <p:cNvSpPr txBox="1">
            <a:spLocks noGrp="1"/>
          </p:cNvSpPr>
          <p:nvPr>
            <p:ph type="body" idx="1"/>
          </p:nvPr>
        </p:nvSpPr>
        <p:spPr>
          <a:xfrm>
            <a:off x="4526275" y="1545275"/>
            <a:ext cx="2171700" cy="34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82" name="Google Shape;182;p25"/>
          <p:cNvSpPr txBox="1">
            <a:spLocks noGrp="1"/>
          </p:cNvSpPr>
          <p:nvPr>
            <p:ph type="body" idx="1"/>
          </p:nvPr>
        </p:nvSpPr>
        <p:spPr>
          <a:xfrm>
            <a:off x="6861800" y="1545275"/>
            <a:ext cx="2171700" cy="34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83" name="Google Shape;183;p25"/>
          <p:cNvSpPr txBox="1"/>
          <p:nvPr/>
        </p:nvSpPr>
        <p:spPr>
          <a:xfrm>
            <a:off x="50850" y="53225"/>
            <a:ext cx="638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S11c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6"/>
          <p:cNvSpPr txBox="1">
            <a:spLocks noGrp="1"/>
          </p:cNvSpPr>
          <p:nvPr>
            <p:ph type="body" idx="1"/>
          </p:nvPr>
        </p:nvSpPr>
        <p:spPr>
          <a:xfrm>
            <a:off x="4519950" y="1568100"/>
            <a:ext cx="2171700" cy="34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93" name="Google Shape;193;p26"/>
          <p:cNvSpPr txBox="1">
            <a:spLocks noGrp="1"/>
          </p:cNvSpPr>
          <p:nvPr>
            <p:ph type="body" idx="1"/>
          </p:nvPr>
        </p:nvSpPr>
        <p:spPr>
          <a:xfrm>
            <a:off x="6855475" y="1568100"/>
            <a:ext cx="2171700" cy="34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94" name="Google Shape;194;p26"/>
          <p:cNvSpPr txBox="1"/>
          <p:nvPr/>
        </p:nvSpPr>
        <p:spPr>
          <a:xfrm>
            <a:off x="50850" y="53225"/>
            <a:ext cx="638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S11d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7"/>
          <p:cNvSpPr txBox="1">
            <a:spLocks noGrp="1"/>
          </p:cNvSpPr>
          <p:nvPr>
            <p:ph type="body" idx="1"/>
          </p:nvPr>
        </p:nvSpPr>
        <p:spPr>
          <a:xfrm>
            <a:off x="4519950" y="1568100"/>
            <a:ext cx="2171700" cy="34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04" name="Google Shape;204;p27"/>
          <p:cNvSpPr txBox="1">
            <a:spLocks noGrp="1"/>
          </p:cNvSpPr>
          <p:nvPr>
            <p:ph type="body" idx="1"/>
          </p:nvPr>
        </p:nvSpPr>
        <p:spPr>
          <a:xfrm>
            <a:off x="6855475" y="1568100"/>
            <a:ext cx="2171700" cy="34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05" name="Google Shape;205;p27"/>
          <p:cNvSpPr txBox="1"/>
          <p:nvPr/>
        </p:nvSpPr>
        <p:spPr>
          <a:xfrm>
            <a:off x="50850" y="53225"/>
            <a:ext cx="638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S11e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8"/>
          <p:cNvSpPr txBox="1">
            <a:spLocks noGrp="1"/>
          </p:cNvSpPr>
          <p:nvPr>
            <p:ph type="body" idx="1"/>
          </p:nvPr>
        </p:nvSpPr>
        <p:spPr>
          <a:xfrm>
            <a:off x="4519950" y="1568100"/>
            <a:ext cx="2171700" cy="34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15" name="Google Shape;215;p28"/>
          <p:cNvSpPr txBox="1">
            <a:spLocks noGrp="1"/>
          </p:cNvSpPr>
          <p:nvPr>
            <p:ph type="body" idx="1"/>
          </p:nvPr>
        </p:nvSpPr>
        <p:spPr>
          <a:xfrm>
            <a:off x="6855475" y="1568100"/>
            <a:ext cx="2171700" cy="34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16" name="Google Shape;216;p28"/>
          <p:cNvSpPr txBox="1"/>
          <p:nvPr/>
        </p:nvSpPr>
        <p:spPr>
          <a:xfrm>
            <a:off x="50850" y="53225"/>
            <a:ext cx="638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S11f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9"/>
          <p:cNvSpPr txBox="1">
            <a:spLocks noGrp="1"/>
          </p:cNvSpPr>
          <p:nvPr>
            <p:ph type="body" idx="1"/>
          </p:nvPr>
        </p:nvSpPr>
        <p:spPr>
          <a:xfrm>
            <a:off x="4519950" y="1568100"/>
            <a:ext cx="2171700" cy="34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26" name="Google Shape;226;p29"/>
          <p:cNvSpPr txBox="1">
            <a:spLocks noGrp="1"/>
          </p:cNvSpPr>
          <p:nvPr>
            <p:ph type="body" idx="1"/>
          </p:nvPr>
        </p:nvSpPr>
        <p:spPr>
          <a:xfrm>
            <a:off x="6855475" y="1568100"/>
            <a:ext cx="2171700" cy="34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27" name="Google Shape;227;p29"/>
          <p:cNvSpPr txBox="1"/>
          <p:nvPr/>
        </p:nvSpPr>
        <p:spPr>
          <a:xfrm>
            <a:off x="50850" y="53225"/>
            <a:ext cx="638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S11g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0"/>
          <p:cNvSpPr txBox="1">
            <a:spLocks noGrp="1"/>
          </p:cNvSpPr>
          <p:nvPr>
            <p:ph type="title"/>
          </p:nvPr>
        </p:nvSpPr>
        <p:spPr>
          <a:xfrm>
            <a:off x="311700" y="530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400" dirty="0">
                <a:solidFill>
                  <a:schemeClr val="tx1"/>
                </a:solidFill>
                <a:ea typeface="Anton"/>
                <a:sym typeface="Anton"/>
              </a:rPr>
              <a:t>PROCEDURE - Student Explain</a:t>
            </a:r>
            <a:endParaRPr sz="4400" dirty="0">
              <a:solidFill>
                <a:schemeClr val="tx1"/>
              </a:solidFill>
              <a:ea typeface="Anton"/>
              <a:sym typeface="Anton"/>
            </a:endParaRPr>
          </a:p>
        </p:txBody>
      </p:sp>
      <p:sp>
        <p:nvSpPr>
          <p:cNvPr id="237" name="Google Shape;237;p30"/>
          <p:cNvSpPr txBox="1"/>
          <p:nvPr/>
        </p:nvSpPr>
        <p:spPr>
          <a:xfrm>
            <a:off x="8568375" y="98925"/>
            <a:ext cx="47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S12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8" name="Google Shape;23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8450" y="2135104"/>
            <a:ext cx="3582004" cy="2876541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0"/>
          <p:cNvSpPr txBox="1"/>
          <p:nvPr/>
        </p:nvSpPr>
        <p:spPr>
          <a:xfrm>
            <a:off x="697716" y="1035814"/>
            <a:ext cx="7748567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dk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SAFE AND UNSAFE ITEMS - Whole Group Share Out</a:t>
            </a:r>
            <a:endParaRPr sz="2800" b="1" dirty="0">
              <a:solidFill>
                <a:schemeClr val="dk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sp>
        <p:nvSpPr>
          <p:cNvPr id="240" name="Google Shape;240;p30"/>
          <p:cNvSpPr txBox="1"/>
          <p:nvPr/>
        </p:nvSpPr>
        <p:spPr>
          <a:xfrm>
            <a:off x="747167" y="1967458"/>
            <a:ext cx="6032940" cy="30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800" dirty="0">
                <a:solidFill>
                  <a:schemeClr val="dk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What is your item?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800" dirty="0">
                <a:solidFill>
                  <a:schemeClr val="dk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Where is it located at home?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800" dirty="0">
                <a:solidFill>
                  <a:schemeClr val="dk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Is it safe or unsafe/hazardous?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1"/>
          <p:cNvSpPr txBox="1">
            <a:spLocks noGrp="1"/>
          </p:cNvSpPr>
          <p:nvPr>
            <p:ph type="body" idx="1"/>
          </p:nvPr>
        </p:nvSpPr>
        <p:spPr>
          <a:xfrm>
            <a:off x="1063476" y="1840650"/>
            <a:ext cx="7017047" cy="14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800" dirty="0">
                <a:latin typeface="Calibri" panose="020F0502020204030204" pitchFamily="34" charset="0"/>
                <a:cs typeface="Calibri" panose="020F0502020204030204" pitchFamily="34" charset="0"/>
              </a:rPr>
              <a:t>What is a Household Hazardous Waste (HHW)?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9" name="Google Shape;249;p31"/>
          <p:cNvSpPr txBox="1">
            <a:spLocks noGrp="1"/>
          </p:cNvSpPr>
          <p:nvPr>
            <p:ph type="title"/>
          </p:nvPr>
        </p:nvSpPr>
        <p:spPr>
          <a:xfrm>
            <a:off x="311700" y="17367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400" dirty="0">
                <a:solidFill>
                  <a:schemeClr val="tx1"/>
                </a:solidFill>
                <a:ea typeface="Anton"/>
                <a:sym typeface="Anton"/>
              </a:rPr>
              <a:t>PROCEDURE - Teacher Explain</a:t>
            </a:r>
            <a:endParaRPr sz="4400" dirty="0">
              <a:solidFill>
                <a:schemeClr val="tx1"/>
              </a:solidFill>
              <a:ea typeface="Anton"/>
              <a:sym typeface="Anton"/>
            </a:endParaRPr>
          </a:p>
        </p:txBody>
      </p:sp>
      <p:sp>
        <p:nvSpPr>
          <p:cNvPr id="250" name="Google Shape;250;p31"/>
          <p:cNvSpPr txBox="1"/>
          <p:nvPr/>
        </p:nvSpPr>
        <p:spPr>
          <a:xfrm>
            <a:off x="8568375" y="98925"/>
            <a:ext cx="47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S13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000" dirty="0">
                <a:solidFill>
                  <a:schemeClr val="tx1"/>
                </a:solidFill>
                <a:latin typeface="Calibri" panose="020F0502020204030204" pitchFamily="34" charset="0"/>
                <a:ea typeface="Anton"/>
                <a:cs typeface="Calibri" panose="020F0502020204030204" pitchFamily="34" charset="0"/>
                <a:sym typeface="Anton"/>
              </a:rPr>
              <a:t>INTRODUCTION - Engage</a:t>
            </a:r>
            <a:endParaRPr sz="4000" dirty="0">
              <a:solidFill>
                <a:schemeClr val="tx1"/>
              </a:solidFill>
              <a:latin typeface="Calibri" panose="020F0502020204030204" pitchFamily="34" charset="0"/>
              <a:ea typeface="Anton"/>
              <a:cs typeface="Calibri" panose="020F0502020204030204" pitchFamily="34" charset="0"/>
              <a:sym typeface="Anton"/>
            </a:endParaRPr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1"/>
          </p:nvPr>
        </p:nvSpPr>
        <p:spPr>
          <a:xfrm>
            <a:off x="690642" y="1427050"/>
            <a:ext cx="50961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indent="-457200"/>
            <a:r>
              <a:rPr lang="en" sz="2800" dirty="0"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What is Safety</a:t>
            </a:r>
          </a:p>
          <a:p>
            <a:pPr indent="-457200"/>
            <a:r>
              <a:rPr lang="en" sz="2800" dirty="0"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What does it mean to be safe?</a:t>
            </a:r>
            <a:endParaRPr sz="2800" dirty="0">
              <a:latin typeface="Calibri" panose="020F0502020204030204" pitchFamily="34" charset="0"/>
              <a:ea typeface="Montserrat"/>
              <a:cs typeface="Calibri" panose="020F0502020204030204" pitchFamily="34" charset="0"/>
              <a:sym typeface="Montserrat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8568375" y="98925"/>
            <a:ext cx="47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S2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7765" y="1439464"/>
            <a:ext cx="3349175" cy="3548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2"/>
          <p:cNvSpPr txBox="1"/>
          <p:nvPr/>
        </p:nvSpPr>
        <p:spPr>
          <a:xfrm>
            <a:off x="8441975" y="98925"/>
            <a:ext cx="60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S14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6" name="Google Shape;256;p32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000" dirty="0">
                <a:solidFill>
                  <a:schemeClr val="tx1"/>
                </a:solidFill>
                <a:ea typeface="Anton"/>
                <a:sym typeface="Anton"/>
              </a:rPr>
              <a:t>ACADEMIC/SCIENTIFIC VOCABULARY</a:t>
            </a:r>
            <a:endParaRPr sz="4000" dirty="0">
              <a:solidFill>
                <a:schemeClr val="tx1"/>
              </a:solidFill>
              <a:ea typeface="Anton"/>
              <a:sym typeface="Anton"/>
            </a:endParaRPr>
          </a:p>
        </p:txBody>
      </p:sp>
      <p:sp>
        <p:nvSpPr>
          <p:cNvPr id="257" name="Google Shape;257;p32"/>
          <p:cNvSpPr txBox="1">
            <a:spLocks noGrp="1"/>
          </p:cNvSpPr>
          <p:nvPr>
            <p:ph type="body" idx="1"/>
          </p:nvPr>
        </p:nvSpPr>
        <p:spPr>
          <a:xfrm>
            <a:off x="311700" y="1849125"/>
            <a:ext cx="8317527" cy="2912778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87" b="1" dirty="0"/>
          </a:p>
          <a:p>
            <a:pPr marL="0" lvl="0" indent="0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5250" b="1" dirty="0"/>
              <a:t>HOUSEHOLD HAZARDOUS WASTE </a:t>
            </a:r>
            <a:endParaRPr sz="5250" b="1" dirty="0"/>
          </a:p>
          <a:p>
            <a:pPr marL="0" lvl="0" indent="0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5250" b="1" dirty="0"/>
              <a:t>(HHW)</a:t>
            </a:r>
            <a:endParaRPr sz="5250" dirty="0">
              <a:solidFill>
                <a:srgbClr val="55555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5250" dirty="0">
                <a:solidFill>
                  <a:srgbClr val="555555"/>
                </a:solidFill>
                <a:latin typeface="Montserrat"/>
                <a:ea typeface="Montserrat"/>
                <a:cs typeface="Montserrat"/>
                <a:sym typeface="Montserrat"/>
              </a:rPr>
              <a:t>A product usually found in places where people dwell labeled toxic, poisonous, combustible, corrosive, irritant, or flammable</a:t>
            </a:r>
            <a:endParaRPr sz="5250" dirty="0">
              <a:solidFill>
                <a:srgbClr val="55555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3"/>
          <p:cNvSpPr txBox="1">
            <a:spLocks noGrp="1"/>
          </p:cNvSpPr>
          <p:nvPr>
            <p:ph type="body" idx="1"/>
          </p:nvPr>
        </p:nvSpPr>
        <p:spPr>
          <a:xfrm>
            <a:off x="1259903" y="1678294"/>
            <a:ext cx="6624193" cy="15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800" dirty="0">
                <a:latin typeface="Calibri" panose="020F0502020204030204" pitchFamily="34" charset="0"/>
                <a:cs typeface="Calibri" panose="020F0502020204030204" pitchFamily="34" charset="0"/>
              </a:rPr>
              <a:t>Where in our homes do we find most HHW?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3" name="Google Shape;263;p33"/>
          <p:cNvSpPr txBox="1">
            <a:spLocks noGrp="1"/>
          </p:cNvSpPr>
          <p:nvPr>
            <p:ph type="title"/>
          </p:nvPr>
        </p:nvSpPr>
        <p:spPr>
          <a:xfrm>
            <a:off x="311700" y="17367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400" dirty="0">
                <a:solidFill>
                  <a:schemeClr val="tx1"/>
                </a:solidFill>
                <a:ea typeface="Anton"/>
                <a:sym typeface="Anton"/>
              </a:rPr>
              <a:t>PROCEDURE - Teacher Explain</a:t>
            </a:r>
            <a:endParaRPr sz="4400" dirty="0">
              <a:solidFill>
                <a:schemeClr val="tx1"/>
              </a:solidFill>
              <a:ea typeface="Anton"/>
              <a:sym typeface="Anton"/>
            </a:endParaRPr>
          </a:p>
        </p:txBody>
      </p:sp>
      <p:sp>
        <p:nvSpPr>
          <p:cNvPr id="264" name="Google Shape;264;p33"/>
          <p:cNvSpPr txBox="1"/>
          <p:nvPr/>
        </p:nvSpPr>
        <p:spPr>
          <a:xfrm>
            <a:off x="8568375" y="98925"/>
            <a:ext cx="47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S15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4"/>
          <p:cNvSpPr txBox="1">
            <a:spLocks noGrp="1"/>
          </p:cNvSpPr>
          <p:nvPr>
            <p:ph type="title"/>
          </p:nvPr>
        </p:nvSpPr>
        <p:spPr>
          <a:xfrm>
            <a:off x="311700" y="230075"/>
            <a:ext cx="704414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400" dirty="0">
                <a:solidFill>
                  <a:schemeClr val="tx1"/>
                </a:solidFill>
                <a:ea typeface="Anton"/>
                <a:sym typeface="Anton"/>
              </a:rPr>
              <a:t>PROCEDURE - Teacher Explain</a:t>
            </a:r>
            <a:endParaRPr sz="4400" dirty="0">
              <a:solidFill>
                <a:schemeClr val="tx1"/>
              </a:solidFill>
              <a:ea typeface="Anton"/>
              <a:sym typeface="Anton"/>
            </a:endParaRPr>
          </a:p>
        </p:txBody>
      </p:sp>
      <p:sp>
        <p:nvSpPr>
          <p:cNvPr id="270" name="Google Shape;270;p34"/>
          <p:cNvSpPr txBox="1"/>
          <p:nvPr/>
        </p:nvSpPr>
        <p:spPr>
          <a:xfrm>
            <a:off x="8568375" y="98925"/>
            <a:ext cx="47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S16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D07DE7-B69D-1BFA-86BE-5D81B0434C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513" t="18511" r="2311" b="39727"/>
          <a:stretch/>
        </p:blipFill>
        <p:spPr>
          <a:xfrm>
            <a:off x="1996013" y="1645920"/>
            <a:ext cx="5151973" cy="252291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5"/>
          <p:cNvSpPr txBox="1">
            <a:spLocks noGrp="1"/>
          </p:cNvSpPr>
          <p:nvPr>
            <p:ph type="title"/>
          </p:nvPr>
        </p:nvSpPr>
        <p:spPr>
          <a:xfrm>
            <a:off x="311700" y="24567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400" dirty="0">
                <a:solidFill>
                  <a:schemeClr val="tx1"/>
                </a:solidFill>
                <a:ea typeface="Anton"/>
                <a:sym typeface="Anton"/>
              </a:rPr>
              <a:t>PROCEDURE - Teacher Explain</a:t>
            </a:r>
            <a:endParaRPr sz="4400" dirty="0">
              <a:solidFill>
                <a:schemeClr val="tx1"/>
              </a:solidFill>
              <a:ea typeface="Anton"/>
              <a:sym typeface="Anton"/>
            </a:endParaRPr>
          </a:p>
        </p:txBody>
      </p:sp>
      <p:sp>
        <p:nvSpPr>
          <p:cNvPr id="277" name="Google Shape;277;p35"/>
          <p:cNvSpPr txBox="1"/>
          <p:nvPr/>
        </p:nvSpPr>
        <p:spPr>
          <a:xfrm>
            <a:off x="8568375" y="98925"/>
            <a:ext cx="47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S17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55396B2D-3A02-318E-E490-5F945083C9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32" t="18962" r="29668" b="20330"/>
          <a:stretch/>
        </p:blipFill>
        <p:spPr>
          <a:xfrm>
            <a:off x="1645920" y="1076975"/>
            <a:ext cx="5852160" cy="312250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6"/>
          <p:cNvSpPr txBox="1">
            <a:spLocks noGrp="1"/>
          </p:cNvSpPr>
          <p:nvPr>
            <p:ph type="title"/>
          </p:nvPr>
        </p:nvSpPr>
        <p:spPr>
          <a:xfrm>
            <a:off x="311700" y="24570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400" dirty="0">
                <a:solidFill>
                  <a:schemeClr val="tx1"/>
                </a:solidFill>
                <a:ea typeface="Anton"/>
                <a:sym typeface="Anton"/>
              </a:rPr>
              <a:t>PROCEDURE - Teacher Explain</a:t>
            </a:r>
            <a:endParaRPr sz="4400" dirty="0">
              <a:solidFill>
                <a:schemeClr val="tx1"/>
              </a:solidFill>
              <a:ea typeface="Anton"/>
              <a:sym typeface="Anton"/>
            </a:endParaRPr>
          </a:p>
        </p:txBody>
      </p:sp>
      <p:sp>
        <p:nvSpPr>
          <p:cNvPr id="284" name="Google Shape;284;p36"/>
          <p:cNvSpPr txBox="1"/>
          <p:nvPr/>
        </p:nvSpPr>
        <p:spPr>
          <a:xfrm>
            <a:off x="8568375" y="98925"/>
            <a:ext cx="47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S18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52CD4E79-1222-E3BD-9BE5-9541EF8837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44" t="19226" r="28816" b="16116"/>
          <a:stretch/>
        </p:blipFill>
        <p:spPr>
          <a:xfrm>
            <a:off x="1612053" y="1077000"/>
            <a:ext cx="5919893" cy="332570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7"/>
          <p:cNvSpPr txBox="1">
            <a:spLocks noGrp="1"/>
          </p:cNvSpPr>
          <p:nvPr>
            <p:ph type="body" idx="1"/>
          </p:nvPr>
        </p:nvSpPr>
        <p:spPr>
          <a:xfrm>
            <a:off x="311700" y="1758750"/>
            <a:ext cx="8520600" cy="1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SzPts val="852"/>
              <a:buNone/>
            </a:pPr>
            <a:r>
              <a:rPr lang="en" sz="2800" dirty="0">
                <a:latin typeface="Calibri" panose="020F0502020204030204" pitchFamily="34" charset="0"/>
                <a:cs typeface="Calibri" panose="020F0502020204030204" pitchFamily="34" charset="0"/>
              </a:rPr>
              <a:t>What do we do with the unsafe or hazardous items when we don’t use them anymore?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1" name="Google Shape;291;p37"/>
          <p:cNvSpPr txBox="1">
            <a:spLocks noGrp="1"/>
          </p:cNvSpPr>
          <p:nvPr>
            <p:ph type="title"/>
          </p:nvPr>
        </p:nvSpPr>
        <p:spPr>
          <a:xfrm>
            <a:off x="311700" y="17367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400" dirty="0">
                <a:solidFill>
                  <a:schemeClr val="tx1"/>
                </a:solidFill>
                <a:ea typeface="Anton"/>
                <a:sym typeface="Anton"/>
              </a:rPr>
              <a:t>PROCEDURE - Teacher Explain</a:t>
            </a:r>
            <a:endParaRPr sz="4400" dirty="0">
              <a:solidFill>
                <a:schemeClr val="tx1"/>
              </a:solidFill>
              <a:ea typeface="Anton"/>
              <a:sym typeface="Anton"/>
            </a:endParaRPr>
          </a:p>
        </p:txBody>
      </p:sp>
      <p:sp>
        <p:nvSpPr>
          <p:cNvPr id="292" name="Google Shape;292;p37"/>
          <p:cNvSpPr txBox="1"/>
          <p:nvPr/>
        </p:nvSpPr>
        <p:spPr>
          <a:xfrm>
            <a:off x="8568375" y="98925"/>
            <a:ext cx="47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S19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8"/>
          <p:cNvSpPr txBox="1">
            <a:spLocks noGrp="1"/>
          </p:cNvSpPr>
          <p:nvPr>
            <p:ph type="body" idx="1"/>
          </p:nvPr>
        </p:nvSpPr>
        <p:spPr>
          <a:xfrm>
            <a:off x="775546" y="1527269"/>
            <a:ext cx="7592907" cy="20889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600" dirty="0"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en" sz="12600" b="1" dirty="0"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en" sz="12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sz="1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8" name="Google Shape;298;p38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400" dirty="0">
                <a:solidFill>
                  <a:schemeClr val="tx1"/>
                </a:solidFill>
                <a:ea typeface="Anton"/>
                <a:sym typeface="Anton"/>
              </a:rPr>
              <a:t>PROCEDURE - Teacher Explain</a:t>
            </a:r>
            <a:endParaRPr sz="4400" dirty="0">
              <a:solidFill>
                <a:schemeClr val="tx1"/>
              </a:solidFill>
              <a:ea typeface="Anton"/>
              <a:sym typeface="Anton"/>
            </a:endParaRPr>
          </a:p>
        </p:txBody>
      </p:sp>
      <p:sp>
        <p:nvSpPr>
          <p:cNvPr id="299" name="Google Shape;299;p38"/>
          <p:cNvSpPr txBox="1"/>
          <p:nvPr/>
        </p:nvSpPr>
        <p:spPr>
          <a:xfrm>
            <a:off x="8523175" y="98925"/>
            <a:ext cx="52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S20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9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400" dirty="0">
                <a:solidFill>
                  <a:schemeClr val="tx1"/>
                </a:solidFill>
                <a:ea typeface="Anton"/>
                <a:sym typeface="Anton"/>
              </a:rPr>
              <a:t>PROCEDURE - Teacher Explain</a:t>
            </a:r>
            <a:endParaRPr sz="4400" dirty="0">
              <a:solidFill>
                <a:schemeClr val="tx1"/>
              </a:solidFill>
              <a:ea typeface="Anton"/>
              <a:sym typeface="Anton"/>
            </a:endParaRPr>
          </a:p>
        </p:txBody>
      </p:sp>
      <p:pic>
        <p:nvPicPr>
          <p:cNvPr id="305" name="Google Shape;30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2975" y="1677251"/>
            <a:ext cx="1918450" cy="209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716575"/>
            <a:ext cx="1701700" cy="201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51000" y="1653800"/>
            <a:ext cx="2007771" cy="214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55413" y="1823663"/>
            <a:ext cx="2789085" cy="194935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9"/>
          <p:cNvSpPr txBox="1"/>
          <p:nvPr/>
        </p:nvSpPr>
        <p:spPr>
          <a:xfrm>
            <a:off x="8497600" y="98925"/>
            <a:ext cx="54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S21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0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400" dirty="0">
                <a:solidFill>
                  <a:schemeClr val="tx1"/>
                </a:solidFill>
                <a:ea typeface="Anton"/>
                <a:sym typeface="Anton"/>
              </a:rPr>
              <a:t>PROCEDURE - Teacher Explain</a:t>
            </a:r>
            <a:endParaRPr sz="4400" dirty="0">
              <a:solidFill>
                <a:schemeClr val="tx1"/>
              </a:solidFill>
              <a:ea typeface="Anton"/>
              <a:sym typeface="Anton"/>
            </a:endParaRPr>
          </a:p>
        </p:txBody>
      </p:sp>
      <p:sp>
        <p:nvSpPr>
          <p:cNvPr id="315" name="Google Shape;315;p40"/>
          <p:cNvSpPr txBox="1">
            <a:spLocks noGrp="1"/>
          </p:cNvSpPr>
          <p:nvPr>
            <p:ph type="body" idx="1"/>
          </p:nvPr>
        </p:nvSpPr>
        <p:spPr>
          <a:xfrm>
            <a:off x="556291" y="1508797"/>
            <a:ext cx="8031417" cy="1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600" dirty="0"/>
              <a:t>Do…</a:t>
            </a:r>
            <a:endParaRPr sz="12600" dirty="0"/>
          </a:p>
        </p:txBody>
      </p:sp>
      <p:sp>
        <p:nvSpPr>
          <p:cNvPr id="316" name="Google Shape;316;p40"/>
          <p:cNvSpPr txBox="1"/>
          <p:nvPr/>
        </p:nvSpPr>
        <p:spPr>
          <a:xfrm>
            <a:off x="8497600" y="98925"/>
            <a:ext cx="54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S22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1"/>
          <p:cNvSpPr txBox="1">
            <a:spLocks noGrp="1"/>
          </p:cNvSpPr>
          <p:nvPr>
            <p:ph type="title"/>
          </p:nvPr>
        </p:nvSpPr>
        <p:spPr>
          <a:xfrm>
            <a:off x="311700" y="5667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400" dirty="0">
                <a:solidFill>
                  <a:schemeClr val="tx1"/>
                </a:solidFill>
                <a:ea typeface="Anton"/>
                <a:sym typeface="Anton"/>
              </a:rPr>
              <a:t>PROCEDURE - Teacher Explain</a:t>
            </a:r>
            <a:endParaRPr sz="4400" dirty="0">
              <a:solidFill>
                <a:schemeClr val="tx1"/>
              </a:solidFill>
              <a:ea typeface="Anton"/>
              <a:sym typeface="Anton"/>
            </a:endParaRPr>
          </a:p>
        </p:txBody>
      </p:sp>
      <p:sp>
        <p:nvSpPr>
          <p:cNvPr id="322" name="Google Shape;322;p41"/>
          <p:cNvSpPr txBox="1"/>
          <p:nvPr/>
        </p:nvSpPr>
        <p:spPr>
          <a:xfrm>
            <a:off x="8435725" y="98925"/>
            <a:ext cx="60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S23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3" name="Google Shape;323;p4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574" y="1982097"/>
            <a:ext cx="7750851" cy="2675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1">
            <a:hlinkClick r:id="rId3"/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1095570"/>
            <a:ext cx="8520600" cy="6789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alibri" panose="020F0502020204030204" pitchFamily="34" charset="0"/>
                <a:ea typeface="Montserrat Medium"/>
                <a:cs typeface="Calibri" panose="020F0502020204030204" pitchFamily="34" charset="0"/>
                <a:sym typeface="Montserrat Medium"/>
              </a:rPr>
              <a:t>Take it to a Permanent Collection Center</a:t>
            </a:r>
            <a:endParaRPr sz="2800" dirty="0">
              <a:latin typeface="Calibri" panose="020F0502020204030204" pitchFamily="34" charset="0"/>
              <a:ea typeface="Montserrat Medium"/>
              <a:cs typeface="Calibri" panose="020F0502020204030204" pitchFamily="34" charset="0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A3CE3A-42E8-6BA6-93A8-00EBEA82CDFF}"/>
              </a:ext>
            </a:extLst>
          </p:cNvPr>
          <p:cNvSpPr txBox="1"/>
          <p:nvPr/>
        </p:nvSpPr>
        <p:spPr>
          <a:xfrm>
            <a:off x="696574" y="4649948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https://dpw.lacounty.gov/epd/hhw/reuse</a:t>
            </a: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263" y="152400"/>
            <a:ext cx="8139474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 txBox="1"/>
          <p:nvPr/>
        </p:nvSpPr>
        <p:spPr>
          <a:xfrm>
            <a:off x="8568375" y="98925"/>
            <a:ext cx="47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S3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2"/>
          <p:cNvSpPr txBox="1">
            <a:spLocks noGrp="1"/>
          </p:cNvSpPr>
          <p:nvPr>
            <p:ph type="title"/>
          </p:nvPr>
        </p:nvSpPr>
        <p:spPr>
          <a:xfrm>
            <a:off x="311700" y="5667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400" dirty="0">
                <a:solidFill>
                  <a:schemeClr val="tx1"/>
                </a:solidFill>
                <a:ea typeface="Anton"/>
                <a:sym typeface="Anton"/>
              </a:rPr>
              <a:t>PROCEDURE - Teacher Explain</a:t>
            </a:r>
            <a:endParaRPr sz="4400" dirty="0">
              <a:solidFill>
                <a:schemeClr val="tx1"/>
              </a:solidFill>
              <a:ea typeface="Anton"/>
              <a:sym typeface="Anton"/>
            </a:endParaRPr>
          </a:p>
        </p:txBody>
      </p:sp>
      <p:pic>
        <p:nvPicPr>
          <p:cNvPr id="331" name="Google Shape;33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7388" y="1716591"/>
            <a:ext cx="3453315" cy="2381553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2">
            <a:hlinkClick r:id="rId4"/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918991"/>
            <a:ext cx="8520600" cy="4966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7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800" dirty="0">
                <a:latin typeface="Montserrat Medium"/>
                <a:ea typeface="Montserrat Medium"/>
                <a:cs typeface="Montserrat Medium"/>
                <a:sym typeface="Montserrat Medium"/>
              </a:rPr>
              <a:t>Other Collection Centers</a:t>
            </a:r>
            <a:endParaRPr sz="2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33" name="Google Shape;333;p42"/>
          <p:cNvSpPr txBox="1"/>
          <p:nvPr/>
        </p:nvSpPr>
        <p:spPr>
          <a:xfrm>
            <a:off x="8435725" y="98925"/>
            <a:ext cx="60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S24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Google Shape;221;g1ee5480e16a_0_118">
            <a:extLst>
              <a:ext uri="{FF2B5EF4-FFF2-40B4-BE49-F238E27FC236}">
                <a16:creationId xmlns:a16="http://schemas.microsoft.com/office/drawing/2014/main" id="{BE348433-46D6-8DDE-37A8-C8244C2E6966}"/>
              </a:ext>
            </a:extLst>
          </p:cNvPr>
          <p:cNvSpPr txBox="1">
            <a:spLocks/>
          </p:cNvSpPr>
          <p:nvPr/>
        </p:nvSpPr>
        <p:spPr>
          <a:xfrm>
            <a:off x="845897" y="1578188"/>
            <a:ext cx="7214370" cy="3156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>
              <a:buFont typeface="Open Sans"/>
              <a:buNone/>
            </a:pPr>
            <a:endParaRPr lang="en-US" dirty="0">
              <a:solidFill>
                <a:srgbClr val="0070C0"/>
              </a:solidFill>
            </a:endParaRPr>
          </a:p>
          <a:p>
            <a:pPr marL="0" indent="0">
              <a:buFont typeface="Open Sans"/>
              <a:buNone/>
            </a:pPr>
            <a:r>
              <a:rPr lang="en-US" sz="3800" b="1" u="sng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Permanent Centers</a:t>
            </a:r>
            <a:endParaRPr lang="en-US" sz="3800" dirty="0">
              <a:solidFill>
                <a:srgbClr val="0070C0"/>
              </a:solidFill>
            </a:endParaRPr>
          </a:p>
          <a:p>
            <a:pPr marL="0" indent="0">
              <a:buFont typeface="Open Sans"/>
              <a:buNone/>
            </a:pPr>
            <a:endParaRPr lang="en-US" sz="3800" dirty="0">
              <a:solidFill>
                <a:srgbClr val="0070C0"/>
              </a:solidFill>
            </a:endParaRPr>
          </a:p>
          <a:p>
            <a:pPr marL="0" indent="0">
              <a:buFont typeface="Open Sans"/>
              <a:buNone/>
            </a:pPr>
            <a:r>
              <a:rPr lang="en-US" sz="3800" b="1" u="sng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Temporary Events</a:t>
            </a:r>
            <a:endParaRPr lang="en-US" sz="3800" b="1" dirty="0">
              <a:solidFill>
                <a:srgbClr val="0070C0"/>
              </a:solidFill>
            </a:endParaRPr>
          </a:p>
          <a:p>
            <a:pPr marL="0" indent="0">
              <a:buFont typeface="Open Sans"/>
              <a:buNone/>
            </a:pPr>
            <a:endParaRPr lang="en-US" sz="3800" b="1" dirty="0">
              <a:solidFill>
                <a:srgbClr val="0070C0"/>
              </a:solidFill>
            </a:endParaRPr>
          </a:p>
          <a:p>
            <a:pPr marL="0" indent="0">
              <a:buFont typeface="Open Sans"/>
              <a:buNone/>
            </a:pPr>
            <a:r>
              <a:rPr lang="en-US" sz="3800" b="1" u="sng" dirty="0">
                <a:solidFill>
                  <a:srgbClr val="0070C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Household Hazardous Waste (HHW) Disposal</a:t>
            </a:r>
            <a:endParaRPr lang="en-US" sz="3800" b="1" dirty="0">
              <a:solidFill>
                <a:srgbClr val="0070C0"/>
              </a:solidFill>
            </a:endParaRPr>
          </a:p>
          <a:p>
            <a:pPr marL="0" indent="0">
              <a:buFont typeface="Open Sans"/>
              <a:buNone/>
            </a:pPr>
            <a:endParaRPr lang="en-US" sz="3800" b="1" dirty="0">
              <a:solidFill>
                <a:srgbClr val="0070C0"/>
              </a:solidFill>
            </a:endParaRPr>
          </a:p>
          <a:p>
            <a:pPr marL="0" indent="0">
              <a:buFont typeface="Open Sans"/>
              <a:buNone/>
            </a:pPr>
            <a:r>
              <a:rPr lang="en-US" sz="3800" b="1" u="sng" dirty="0">
                <a:solidFill>
                  <a:srgbClr val="0070C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Electronic Waste (E-Waste) Disposal</a:t>
            </a:r>
            <a:endParaRPr lang="en-US" sz="3800" b="1" dirty="0">
              <a:solidFill>
                <a:srgbClr val="0070C0"/>
              </a:solidFill>
            </a:endParaRPr>
          </a:p>
          <a:p>
            <a:pPr marL="0" indent="0">
              <a:buFont typeface="Open Sans"/>
              <a:buNone/>
            </a:pPr>
            <a:endParaRPr lang="en-US" sz="3800" b="1" dirty="0">
              <a:solidFill>
                <a:srgbClr val="0070C0"/>
              </a:solidFill>
            </a:endParaRPr>
          </a:p>
          <a:p>
            <a:pPr marL="0" indent="0">
              <a:buFont typeface="Open Sans"/>
              <a:buNone/>
            </a:pPr>
            <a:r>
              <a:rPr lang="en-US" sz="3800" b="1" u="sng" dirty="0">
                <a:solidFill>
                  <a:srgbClr val="0070C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Household Battery Disposal</a:t>
            </a:r>
            <a:endParaRPr lang="en-US" sz="3800" b="1" dirty="0">
              <a:solidFill>
                <a:srgbClr val="0070C0"/>
              </a:solidFill>
            </a:endParaRPr>
          </a:p>
          <a:p>
            <a:pPr marL="0" indent="0">
              <a:buFont typeface="Open Sans"/>
              <a:buNone/>
            </a:pPr>
            <a:endParaRPr lang="en-US" sz="3800" b="1" dirty="0">
              <a:solidFill>
                <a:srgbClr val="0070C0"/>
              </a:solidFill>
            </a:endParaRPr>
          </a:p>
          <a:p>
            <a:pPr marL="0" indent="0">
              <a:buFont typeface="Open Sans"/>
              <a:buNone/>
            </a:pPr>
            <a:r>
              <a:rPr lang="en-US" sz="3800" b="1" u="sng" dirty="0">
                <a:solidFill>
                  <a:srgbClr val="0070C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Paint Recycling</a:t>
            </a:r>
            <a:endParaRPr lang="en-US" sz="3800" b="1" dirty="0">
              <a:solidFill>
                <a:srgbClr val="0070C0"/>
              </a:solidFill>
            </a:endParaRPr>
          </a:p>
          <a:p>
            <a:pPr marL="0" indent="0">
              <a:buFont typeface="Open Sans"/>
              <a:buNone/>
            </a:pPr>
            <a:endParaRPr lang="en-US" sz="3800" b="1" dirty="0">
              <a:solidFill>
                <a:srgbClr val="0070C0"/>
              </a:solidFill>
            </a:endParaRPr>
          </a:p>
          <a:p>
            <a:pPr marL="0" indent="0">
              <a:buFont typeface="Open Sans"/>
              <a:buNone/>
            </a:pPr>
            <a:r>
              <a:rPr lang="en-US" sz="3800" b="1" u="sng" dirty="0">
                <a:solidFill>
                  <a:srgbClr val="0070C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Pharmaceutical Disposal</a:t>
            </a:r>
            <a:endParaRPr lang="en-US" sz="3800" b="1" dirty="0">
              <a:solidFill>
                <a:srgbClr val="0070C0"/>
              </a:solidFill>
            </a:endParaRPr>
          </a:p>
          <a:p>
            <a:pPr marL="0" indent="0">
              <a:buFont typeface="Open Sans"/>
              <a:buNone/>
            </a:pPr>
            <a:endParaRPr lang="en-US" sz="3800" b="1" dirty="0">
              <a:solidFill>
                <a:srgbClr val="0070C0"/>
              </a:solidFill>
            </a:endParaRPr>
          </a:p>
          <a:p>
            <a:pPr marL="0" indent="0">
              <a:buFont typeface="Open Sans"/>
              <a:buNone/>
            </a:pPr>
            <a:r>
              <a:rPr lang="en-US" sz="3800" b="1" u="sng" dirty="0">
                <a:solidFill>
                  <a:srgbClr val="0070C0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Sharps Disposal</a:t>
            </a:r>
            <a:endParaRPr lang="en-US" sz="3800" b="1" dirty="0">
              <a:solidFill>
                <a:srgbClr val="0070C0"/>
              </a:solidFill>
            </a:endParaRPr>
          </a:p>
          <a:p>
            <a:pPr marL="0" indent="0">
              <a:buSzPts val="605"/>
              <a:buFont typeface="Arial"/>
              <a:buNone/>
            </a:pPr>
            <a:endParaRPr lang="en-US" sz="3800" b="1" dirty="0">
              <a:solidFill>
                <a:srgbClr val="0070C0"/>
              </a:solidFill>
            </a:endParaRPr>
          </a:p>
          <a:p>
            <a:pPr marL="0" indent="0">
              <a:buFont typeface="Open Sans"/>
              <a:buNone/>
            </a:pPr>
            <a:r>
              <a:rPr lang="en-US" sz="3800" b="1" u="sng" dirty="0">
                <a:solidFill>
                  <a:srgbClr val="0070C0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Used Motor Oil Collection Centers</a:t>
            </a:r>
            <a:endParaRPr lang="en-US" sz="3800" dirty="0">
              <a:solidFill>
                <a:srgbClr val="0070C0"/>
              </a:solidFill>
            </a:endParaRPr>
          </a:p>
          <a:p>
            <a:pPr marL="0" indent="0">
              <a:buFont typeface="Open Sans"/>
              <a:buNone/>
            </a:pPr>
            <a:endParaRPr lang="en-US" dirty="0"/>
          </a:p>
          <a:p>
            <a:pPr marL="0" indent="0">
              <a:buFont typeface="Open Sans"/>
              <a:buNone/>
            </a:pPr>
            <a:endParaRPr lang="en-US" dirty="0"/>
          </a:p>
          <a:p>
            <a:pPr marL="0" indent="0">
              <a:buFont typeface="Open Sans"/>
              <a:buNone/>
            </a:pPr>
            <a:endParaRPr lang="en-US" dirty="0"/>
          </a:p>
          <a:p>
            <a:pPr marL="0" indent="0">
              <a:buSzPct val="39285"/>
              <a:buFont typeface="Arial"/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3"/>
          <p:cNvSpPr txBox="1"/>
          <p:nvPr/>
        </p:nvSpPr>
        <p:spPr>
          <a:xfrm>
            <a:off x="8343875" y="98925"/>
            <a:ext cx="700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S25a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9" name="Google Shape;339;p43"/>
          <p:cNvSpPr txBox="1">
            <a:spLocks noGrp="1"/>
          </p:cNvSpPr>
          <p:nvPr>
            <p:ph type="body" idx="1"/>
          </p:nvPr>
        </p:nvSpPr>
        <p:spPr>
          <a:xfrm>
            <a:off x="311700" y="1966175"/>
            <a:ext cx="5709793" cy="2375532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dirty="0"/>
              <a:t>HOUSEHOLD</a:t>
            </a:r>
            <a:endParaRPr sz="1900" dirty="0">
              <a:solidFill>
                <a:srgbClr val="55555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316" dirty="0">
                <a:solidFill>
                  <a:srgbClr val="555555"/>
                </a:solidFill>
                <a:latin typeface="Montserrat"/>
                <a:ea typeface="Montserrat"/>
                <a:cs typeface="Montserrat"/>
                <a:sym typeface="Montserrat"/>
              </a:rPr>
              <a:t>People who dwell or live under the same roof or compose a family. A social unit made up of people living together in the same dwelling.</a:t>
            </a:r>
            <a:endParaRPr sz="3316" dirty="0">
              <a:solidFill>
                <a:srgbClr val="55555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0" name="Google Shape;340;p43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000" dirty="0">
                <a:solidFill>
                  <a:schemeClr val="tx1"/>
                </a:solidFill>
                <a:ea typeface="Anton"/>
                <a:sym typeface="Anton"/>
              </a:rPr>
              <a:t>ACADEMIC/SCIENTIFIC VOCABULARY</a:t>
            </a:r>
            <a:endParaRPr sz="4000" dirty="0">
              <a:solidFill>
                <a:schemeClr val="tx1"/>
              </a:solidFill>
              <a:ea typeface="Anton"/>
              <a:sym typeface="Anto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CC2AA0-ECC7-C7B9-3E09-02C41F996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1493" y="2280156"/>
            <a:ext cx="1244459" cy="11403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549DFF-19B4-6767-4532-7413A89C72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9756" y="2087922"/>
            <a:ext cx="1023039" cy="1000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2241A6-1692-5728-971B-B4F9177016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3946" y="3473471"/>
            <a:ext cx="1205653" cy="105439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4"/>
          <p:cNvSpPr txBox="1"/>
          <p:nvPr/>
        </p:nvSpPr>
        <p:spPr>
          <a:xfrm>
            <a:off x="8337600" y="98925"/>
            <a:ext cx="70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S25b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6" name="Google Shape;346;p44"/>
          <p:cNvSpPr txBox="1">
            <a:spLocks noGrp="1"/>
          </p:cNvSpPr>
          <p:nvPr>
            <p:ph type="body" idx="1"/>
          </p:nvPr>
        </p:nvSpPr>
        <p:spPr>
          <a:xfrm>
            <a:off x="311700" y="1942750"/>
            <a:ext cx="4388993" cy="2811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dirty="0"/>
              <a:t>HAZARD</a:t>
            </a:r>
            <a:endParaRPr sz="1900" dirty="0">
              <a:solidFill>
                <a:srgbClr val="55555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316" dirty="0">
                <a:solidFill>
                  <a:srgbClr val="555555"/>
                </a:solidFill>
                <a:latin typeface="Montserrat"/>
                <a:ea typeface="Montserrat"/>
                <a:cs typeface="Montserrat"/>
                <a:sym typeface="Montserrat"/>
              </a:rPr>
              <a:t>A source of danger. </a:t>
            </a:r>
            <a:endParaRPr sz="3316" dirty="0">
              <a:solidFill>
                <a:srgbClr val="55555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16" dirty="0">
                <a:solidFill>
                  <a:srgbClr val="555555"/>
                </a:solidFill>
                <a:latin typeface="Montserrat"/>
                <a:ea typeface="Montserrat"/>
                <a:cs typeface="Montserrat"/>
                <a:sym typeface="Montserrat"/>
              </a:rPr>
              <a:t>Something that can cause harm or hurt people.</a:t>
            </a:r>
            <a:endParaRPr sz="3316" dirty="0">
              <a:solidFill>
                <a:srgbClr val="55555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7" name="Google Shape;347;p44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000" dirty="0">
                <a:solidFill>
                  <a:schemeClr val="tx1"/>
                </a:solidFill>
                <a:ea typeface="Anton"/>
                <a:sym typeface="Anton"/>
              </a:rPr>
              <a:t>ACADEMIC/SCIENTIFIC VOCABULARY</a:t>
            </a:r>
            <a:endParaRPr sz="4000" dirty="0">
              <a:solidFill>
                <a:schemeClr val="tx1"/>
              </a:solidFill>
              <a:ea typeface="Anton"/>
              <a:sym typeface="Anto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78B0A3-0FAC-026B-B698-02B46362A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516" y="2093911"/>
            <a:ext cx="1322655" cy="15347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EF324A-7B96-00F1-62F3-CFB5A6CFE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4673" y="2087693"/>
            <a:ext cx="1576372" cy="15133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973C63-3443-CD1D-9954-AD5FD2A7AF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3539" y="3206054"/>
            <a:ext cx="1576372" cy="134421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5"/>
          <p:cNvSpPr txBox="1">
            <a:spLocks noGrp="1"/>
          </p:cNvSpPr>
          <p:nvPr>
            <p:ph type="body" idx="1"/>
          </p:nvPr>
        </p:nvSpPr>
        <p:spPr>
          <a:xfrm>
            <a:off x="311700" y="1942750"/>
            <a:ext cx="5199084" cy="2811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dirty="0"/>
              <a:t>WASTE</a:t>
            </a:r>
            <a:endParaRPr sz="1900" dirty="0">
              <a:solidFill>
                <a:srgbClr val="55555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300" dirty="0">
                <a:solidFill>
                  <a:srgbClr val="555555"/>
                </a:solidFill>
                <a:latin typeface="Montserrat"/>
                <a:ea typeface="Montserrat"/>
                <a:cs typeface="Montserrat"/>
                <a:sym typeface="Montserrat"/>
              </a:rPr>
              <a:t>An unwanted by-product of a manufacturing process, chemical laboratory, or nuclear reactor</a:t>
            </a:r>
            <a:endParaRPr sz="3300" dirty="0">
              <a:solidFill>
                <a:srgbClr val="55555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3" name="Google Shape;353;p45"/>
          <p:cNvSpPr txBox="1"/>
          <p:nvPr/>
        </p:nvSpPr>
        <p:spPr>
          <a:xfrm>
            <a:off x="8337600" y="98925"/>
            <a:ext cx="70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S25c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4" name="Google Shape;354;p45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000" dirty="0">
                <a:solidFill>
                  <a:schemeClr val="tx1"/>
                </a:solidFill>
                <a:ea typeface="Anton"/>
                <a:sym typeface="Anton"/>
              </a:rPr>
              <a:t>ACADEMIC/SCIENTIFIC VOCABULARY</a:t>
            </a:r>
            <a:endParaRPr sz="4000" dirty="0">
              <a:solidFill>
                <a:schemeClr val="tx1"/>
              </a:solidFill>
              <a:ea typeface="Anton"/>
              <a:sym typeface="Anto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73F609-16BC-CFB3-0E33-6AD6C562B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784" y="3348250"/>
            <a:ext cx="1290828" cy="12908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F22C6D-22E6-594A-6069-87418F5B49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087" y="1999649"/>
            <a:ext cx="1309954" cy="15296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D3734E-2938-C78C-CE06-0FB789A62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4469" y="3318377"/>
            <a:ext cx="792839" cy="13055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34BC47-C756-F63F-6410-C3578A2F6E3C}"/>
              </a:ext>
            </a:extLst>
          </p:cNvPr>
          <p:cNvSpPr txBox="1"/>
          <p:nvPr/>
        </p:nvSpPr>
        <p:spPr>
          <a:xfrm>
            <a:off x="7751181" y="4181058"/>
            <a:ext cx="46839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Cleaner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CD71B6-8DA2-E230-9FF5-1BB5212EB599}"/>
              </a:ext>
            </a:extLst>
          </p:cNvPr>
          <p:cNvSpPr txBox="1"/>
          <p:nvPr/>
        </p:nvSpPr>
        <p:spPr>
          <a:xfrm>
            <a:off x="6012873" y="3706090"/>
            <a:ext cx="520214" cy="184666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Motor Oil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6ACE3A-2608-309E-A62E-44B30D7758AD}"/>
              </a:ext>
            </a:extLst>
          </p:cNvPr>
          <p:cNvSpPr txBox="1"/>
          <p:nvPr/>
        </p:nvSpPr>
        <p:spPr>
          <a:xfrm>
            <a:off x="6801612" y="2764484"/>
            <a:ext cx="630382" cy="184666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solidFill>
                  <a:schemeClr val="bg1"/>
                </a:solidFill>
              </a:rPr>
              <a:t>Pesticides</a:t>
            </a:r>
          </a:p>
        </p:txBody>
      </p:sp>
      <p:pic>
        <p:nvPicPr>
          <p:cNvPr id="9" name="Graphic 8" descr="Danger with solid fill">
            <a:extLst>
              <a:ext uri="{FF2B5EF4-FFF2-40B4-BE49-F238E27FC236}">
                <a16:creationId xmlns:a16="http://schemas.microsoft.com/office/drawing/2014/main" id="{344861A6-AB51-5469-E74E-60839E936C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27271" y="3174418"/>
            <a:ext cx="187036" cy="17145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6"/>
          <p:cNvSpPr txBox="1">
            <a:spLocks noGrp="1"/>
          </p:cNvSpPr>
          <p:nvPr>
            <p:ph type="body" idx="1"/>
          </p:nvPr>
        </p:nvSpPr>
        <p:spPr>
          <a:xfrm>
            <a:off x="311700" y="1862125"/>
            <a:ext cx="8198316" cy="2880563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87" b="1" dirty="0"/>
          </a:p>
          <a:p>
            <a:pPr marL="0" lvl="0" indent="0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5250" b="1" dirty="0"/>
              <a:t>HOUSEHOLD HAZARDOUS WASTE </a:t>
            </a:r>
            <a:endParaRPr sz="5250" b="1" dirty="0"/>
          </a:p>
          <a:p>
            <a:pPr marL="0" lvl="0" indent="0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5250" b="1" dirty="0"/>
              <a:t>(HHW)</a:t>
            </a:r>
            <a:endParaRPr sz="5250" dirty="0">
              <a:solidFill>
                <a:srgbClr val="55555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5250" dirty="0">
                <a:solidFill>
                  <a:srgbClr val="555555"/>
                </a:solidFill>
                <a:latin typeface="Montserrat"/>
                <a:ea typeface="Montserrat"/>
                <a:cs typeface="Montserrat"/>
                <a:sym typeface="Montserrat"/>
              </a:rPr>
              <a:t>A product usually found in places where people dwell labeled toxic, poisonous, combustible, corrosive, irritant, or flammable</a:t>
            </a:r>
            <a:endParaRPr sz="5250" dirty="0">
              <a:solidFill>
                <a:srgbClr val="55555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0" name="Google Shape;360;p46"/>
          <p:cNvSpPr txBox="1"/>
          <p:nvPr/>
        </p:nvSpPr>
        <p:spPr>
          <a:xfrm>
            <a:off x="8337600" y="98925"/>
            <a:ext cx="70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S25d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1" name="Google Shape;361;p46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000" dirty="0">
                <a:solidFill>
                  <a:schemeClr val="tx1"/>
                </a:solidFill>
                <a:ea typeface="Anton"/>
                <a:sym typeface="Anton"/>
              </a:rPr>
              <a:t>ACADEMIC/SCIENTIFIC VOCABULARY</a:t>
            </a:r>
            <a:endParaRPr sz="4000" dirty="0">
              <a:solidFill>
                <a:schemeClr val="tx1"/>
              </a:solidFill>
              <a:ea typeface="Anton"/>
              <a:sym typeface="Anto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7"/>
          <p:cNvSpPr txBox="1">
            <a:spLocks noGrp="1"/>
          </p:cNvSpPr>
          <p:nvPr>
            <p:ph type="body" idx="1"/>
          </p:nvPr>
        </p:nvSpPr>
        <p:spPr>
          <a:xfrm>
            <a:off x="311700" y="1950550"/>
            <a:ext cx="8346000" cy="280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/>
              <a:t>SAFETY</a:t>
            </a:r>
            <a:endParaRPr sz="1900">
              <a:solidFill>
                <a:srgbClr val="55555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555555"/>
                </a:solidFill>
                <a:latin typeface="Montserrat"/>
                <a:ea typeface="Montserrat"/>
                <a:cs typeface="Montserrat"/>
                <a:sym typeface="Montserrat"/>
              </a:rPr>
              <a:t>The state of being safe, free from risk of injury, danger, or loss. Avoiding or not causing injury, danger, or loss.</a:t>
            </a:r>
            <a:endParaRPr sz="3500">
              <a:solidFill>
                <a:srgbClr val="55555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7" name="Google Shape;367;p47"/>
          <p:cNvSpPr txBox="1"/>
          <p:nvPr/>
        </p:nvSpPr>
        <p:spPr>
          <a:xfrm>
            <a:off x="8337600" y="98925"/>
            <a:ext cx="70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S25e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8" name="Google Shape;368;p47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000" dirty="0">
                <a:solidFill>
                  <a:schemeClr val="tx1"/>
                </a:solidFill>
                <a:ea typeface="Anton"/>
                <a:sym typeface="Anton"/>
              </a:rPr>
              <a:t>ACADEMIC/SCIENTIFIC VOCABULARY</a:t>
            </a:r>
            <a:endParaRPr sz="4000" dirty="0">
              <a:solidFill>
                <a:schemeClr val="tx1"/>
              </a:solidFill>
              <a:ea typeface="Anton"/>
              <a:sym typeface="Anto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8"/>
          <p:cNvSpPr txBox="1">
            <a:spLocks noGrp="1"/>
          </p:cNvSpPr>
          <p:nvPr>
            <p:ph type="body" idx="1"/>
          </p:nvPr>
        </p:nvSpPr>
        <p:spPr>
          <a:xfrm>
            <a:off x="311700" y="1950550"/>
            <a:ext cx="4552908" cy="280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dirty="0"/>
              <a:t>DISPOSAL</a:t>
            </a:r>
            <a:endParaRPr sz="1900" dirty="0">
              <a:solidFill>
                <a:srgbClr val="55555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rgbClr val="212529"/>
                </a:solidFill>
                <a:latin typeface="Montserrat"/>
                <a:ea typeface="Montserrat"/>
                <a:cs typeface="Montserrat"/>
                <a:sym typeface="Montserrat"/>
              </a:rPr>
              <a:t>Getting rid of or putting out of the way.</a:t>
            </a:r>
            <a:endParaRPr sz="3500" dirty="0">
              <a:solidFill>
                <a:srgbClr val="55555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4" name="Google Shape;374;p48"/>
          <p:cNvSpPr txBox="1"/>
          <p:nvPr/>
        </p:nvSpPr>
        <p:spPr>
          <a:xfrm>
            <a:off x="8337600" y="98925"/>
            <a:ext cx="70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S25f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5" name="Google Shape;375;p48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000" dirty="0">
                <a:solidFill>
                  <a:schemeClr val="tx1"/>
                </a:solidFill>
                <a:ea typeface="Anton"/>
                <a:sym typeface="Anton"/>
              </a:rPr>
              <a:t>ACADEMIC/SCIENTIFIC VOCABULARY</a:t>
            </a:r>
            <a:endParaRPr sz="4000" dirty="0">
              <a:solidFill>
                <a:schemeClr val="tx1"/>
              </a:solidFill>
              <a:ea typeface="Anton"/>
              <a:sym typeface="Anto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E31EB1-3A08-32FF-19A2-4E5D912F4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7525" y="2490056"/>
            <a:ext cx="1648948" cy="17241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5E5CC0-383D-C534-7570-D646939DC9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9102" y="2490057"/>
            <a:ext cx="1488118" cy="172418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9"/>
          <p:cNvSpPr txBox="1">
            <a:spLocks noGrp="1"/>
          </p:cNvSpPr>
          <p:nvPr>
            <p:ph type="title"/>
          </p:nvPr>
        </p:nvSpPr>
        <p:spPr>
          <a:xfrm>
            <a:off x="311700" y="21447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000" dirty="0">
                <a:solidFill>
                  <a:schemeClr val="tx1"/>
                </a:solidFill>
                <a:ea typeface="Anton"/>
                <a:sym typeface="Anton"/>
              </a:rPr>
              <a:t>CONCLUSION - Elaborate and Evaluate</a:t>
            </a:r>
            <a:endParaRPr sz="4000" dirty="0">
              <a:solidFill>
                <a:schemeClr val="tx1"/>
              </a:solidFill>
              <a:ea typeface="Anton"/>
              <a:sym typeface="Anton"/>
            </a:endParaRPr>
          </a:p>
        </p:txBody>
      </p:sp>
      <p:sp>
        <p:nvSpPr>
          <p:cNvPr id="381" name="Google Shape;381;p49"/>
          <p:cNvSpPr txBox="1"/>
          <p:nvPr/>
        </p:nvSpPr>
        <p:spPr>
          <a:xfrm>
            <a:off x="6406738" y="4182900"/>
            <a:ext cx="1514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Inorganic </a:t>
            </a:r>
            <a:endParaRPr sz="11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Waste</a:t>
            </a:r>
            <a:endParaRPr sz="11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2" name="Google Shape;382;p49"/>
          <p:cNvSpPr txBox="1"/>
          <p:nvPr/>
        </p:nvSpPr>
        <p:spPr>
          <a:xfrm>
            <a:off x="8474750" y="98925"/>
            <a:ext cx="569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S26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83" name="Google Shape;383;p49"/>
          <p:cNvPicPr preferRelativeResize="0"/>
          <p:nvPr/>
        </p:nvPicPr>
        <p:blipFill rotWithShape="1">
          <a:blip r:embed="rId3">
            <a:alphaModFix/>
          </a:blip>
          <a:srcRect l="1096" t="2177" r="979" b="2339"/>
          <a:stretch/>
        </p:blipFill>
        <p:spPr>
          <a:xfrm>
            <a:off x="243124" y="979904"/>
            <a:ext cx="8657752" cy="4011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phic 2" descr="House with solid fill">
            <a:extLst>
              <a:ext uri="{FF2B5EF4-FFF2-40B4-BE49-F238E27FC236}">
                <a16:creationId xmlns:a16="http://schemas.microsoft.com/office/drawing/2014/main" id="{A966E424-10FC-89BA-3405-D8C87BD9621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54381" y="156593"/>
            <a:ext cx="4835237" cy="4835237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0"/>
          <p:cNvSpPr txBox="1"/>
          <p:nvPr/>
        </p:nvSpPr>
        <p:spPr>
          <a:xfrm>
            <a:off x="6406738" y="4182900"/>
            <a:ext cx="1514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Inorganic </a:t>
            </a:r>
            <a:endParaRPr sz="11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Waste</a:t>
            </a:r>
            <a:endParaRPr sz="11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89" name="Google Shape;38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5313" y="98925"/>
            <a:ext cx="5093369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50"/>
          <p:cNvSpPr txBox="1"/>
          <p:nvPr/>
        </p:nvSpPr>
        <p:spPr>
          <a:xfrm>
            <a:off x="8474750" y="98925"/>
            <a:ext cx="569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S27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4400" dirty="0">
                <a:solidFill>
                  <a:schemeClr val="tx1"/>
                </a:solidFill>
                <a:ea typeface="Anton"/>
                <a:sym typeface="Anton"/>
              </a:rPr>
              <a:t>INTRODUCTION - Engage</a:t>
            </a:r>
            <a:endParaRPr sz="4400" dirty="0">
              <a:solidFill>
                <a:schemeClr val="tx1"/>
              </a:solidFill>
              <a:ea typeface="Anton"/>
              <a:sym typeface="Anton"/>
            </a:endParaRPr>
          </a:p>
        </p:txBody>
      </p:sp>
      <p:sp>
        <p:nvSpPr>
          <p:cNvPr id="86" name="Google Shape;86;p16"/>
          <p:cNvSpPr txBox="1"/>
          <p:nvPr/>
        </p:nvSpPr>
        <p:spPr>
          <a:xfrm>
            <a:off x="834109" y="1412600"/>
            <a:ext cx="5267100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800" dirty="0"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How do you stay safe at home?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800" dirty="0"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What are some things you do to stay safe at home?</a:t>
            </a:r>
            <a:endParaRPr sz="2800" dirty="0">
              <a:latin typeface="Calibri" panose="020F0502020204030204" pitchFamily="34" charset="0"/>
              <a:ea typeface="Montserrat"/>
              <a:cs typeface="Calibri" panose="020F0502020204030204" pitchFamily="34" charset="0"/>
              <a:sym typeface="Montserrat"/>
            </a:endParaRPr>
          </a:p>
        </p:txBody>
      </p:sp>
      <p:sp>
        <p:nvSpPr>
          <p:cNvPr id="87" name="Google Shape;87;p16"/>
          <p:cNvSpPr txBox="1"/>
          <p:nvPr/>
        </p:nvSpPr>
        <p:spPr>
          <a:xfrm>
            <a:off x="8568375" y="98925"/>
            <a:ext cx="47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S4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0731" y="1578219"/>
            <a:ext cx="3103125" cy="336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250" y="83825"/>
            <a:ext cx="8173752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/>
          <p:nvPr/>
        </p:nvSpPr>
        <p:spPr>
          <a:xfrm>
            <a:off x="8568375" y="98925"/>
            <a:ext cx="47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S5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400" dirty="0">
                <a:solidFill>
                  <a:schemeClr val="tx1"/>
                </a:solidFill>
                <a:ea typeface="Anton"/>
                <a:sym typeface="Anton"/>
              </a:rPr>
              <a:t>Safe and Unsafe or Hazardous</a:t>
            </a:r>
            <a:endParaRPr sz="4400" dirty="0">
              <a:solidFill>
                <a:schemeClr val="tx1"/>
              </a:solidFill>
              <a:ea typeface="Anton"/>
              <a:sym typeface="Anton"/>
            </a:endParaRPr>
          </a:p>
        </p:txBody>
      </p:sp>
      <p:pic>
        <p:nvPicPr>
          <p:cNvPr id="102" name="Google Shape;10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146" y="1358325"/>
            <a:ext cx="2639475" cy="319739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3" name="Google Shape;10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5026" y="1280425"/>
            <a:ext cx="5829326" cy="338559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4" name="Google Shape;104;p18"/>
          <p:cNvSpPr txBox="1"/>
          <p:nvPr/>
        </p:nvSpPr>
        <p:spPr>
          <a:xfrm>
            <a:off x="8568375" y="98925"/>
            <a:ext cx="47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S6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400" dirty="0">
                <a:solidFill>
                  <a:schemeClr val="tx1"/>
                </a:solidFill>
                <a:ea typeface="Anton"/>
                <a:sym typeface="Anton"/>
              </a:rPr>
              <a:t>INTRODUCTION- Explore</a:t>
            </a:r>
            <a:endParaRPr sz="4400" dirty="0">
              <a:solidFill>
                <a:schemeClr val="tx1"/>
              </a:solidFill>
              <a:ea typeface="Anton"/>
              <a:sym typeface="Anton"/>
            </a:endParaRPr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"/>
          </p:nvPr>
        </p:nvSpPr>
        <p:spPr>
          <a:xfrm>
            <a:off x="1017013" y="1210600"/>
            <a:ext cx="5390700" cy="32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indent="-457200"/>
            <a:r>
              <a:rPr lang="en" sz="2800" dirty="0"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What is this item?</a:t>
            </a:r>
          </a:p>
          <a:p>
            <a:pPr indent="-457200"/>
            <a:r>
              <a:rPr lang="en" sz="2800" dirty="0"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Where would we find it in our home?</a:t>
            </a:r>
            <a:endParaRPr sz="2800" dirty="0">
              <a:latin typeface="Calibri" panose="020F0502020204030204" pitchFamily="34" charset="0"/>
              <a:ea typeface="Montserrat"/>
              <a:cs typeface="Calibri" panose="020F0502020204030204" pitchFamily="34" charset="0"/>
              <a:sym typeface="Montserrat"/>
            </a:endParaRPr>
          </a:p>
        </p:txBody>
      </p:sp>
      <p:sp>
        <p:nvSpPr>
          <p:cNvPr id="111" name="Google Shape;111;p19"/>
          <p:cNvSpPr txBox="1"/>
          <p:nvPr/>
        </p:nvSpPr>
        <p:spPr>
          <a:xfrm>
            <a:off x="8568375" y="98925"/>
            <a:ext cx="47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S7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1"/>
          </p:nvPr>
        </p:nvSpPr>
        <p:spPr>
          <a:xfrm>
            <a:off x="1648631" y="1361124"/>
            <a:ext cx="5846738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2800" b="1" dirty="0"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ORGANIZING HOME ITEMS - Activity</a:t>
            </a:r>
            <a:endParaRPr sz="2800" b="1" dirty="0">
              <a:latin typeface="Calibri" panose="020F0502020204030204" pitchFamily="34" charset="0"/>
              <a:ea typeface="Montserrat"/>
              <a:cs typeface="Calibri" panose="020F0502020204030204" pitchFamily="34" charset="0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endParaRPr sz="235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6523" y="2097811"/>
            <a:ext cx="2621852" cy="1702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150" y="2181551"/>
            <a:ext cx="2871900" cy="19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0">
            <a:hlinkClick r:id="rId4" action="ppaction://hlinksldjump"/>
          </p:cNvPr>
          <p:cNvSpPr/>
          <p:nvPr/>
        </p:nvSpPr>
        <p:spPr>
          <a:xfrm>
            <a:off x="4209300" y="1530600"/>
            <a:ext cx="2019000" cy="7764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Living  Room</a:t>
            </a:r>
            <a:endParaRPr sz="23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2" name="Google Shape;122;p20">
            <a:hlinkClick r:id="rId5" action="ppaction://hlinksldjump"/>
          </p:cNvPr>
          <p:cNvSpPr/>
          <p:nvPr/>
        </p:nvSpPr>
        <p:spPr>
          <a:xfrm>
            <a:off x="6602351" y="1530600"/>
            <a:ext cx="2019000" cy="7764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Bedroom</a:t>
            </a:r>
            <a:endParaRPr sz="23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3" name="Google Shape;123;p20">
            <a:hlinkClick r:id="rId6" action="ppaction://hlinksldjump"/>
          </p:cNvPr>
          <p:cNvSpPr/>
          <p:nvPr/>
        </p:nvSpPr>
        <p:spPr>
          <a:xfrm>
            <a:off x="4209300" y="2414802"/>
            <a:ext cx="2019000" cy="7764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Kitchen</a:t>
            </a:r>
            <a:endParaRPr sz="23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" name="Google Shape;124;p20">
            <a:hlinkClick r:id="rId7" action="ppaction://hlinksldjump"/>
          </p:cNvPr>
          <p:cNvSpPr/>
          <p:nvPr/>
        </p:nvSpPr>
        <p:spPr>
          <a:xfrm>
            <a:off x="6602351" y="2414802"/>
            <a:ext cx="2019000" cy="7764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Dining Room</a:t>
            </a:r>
            <a:endParaRPr sz="23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5" name="Google Shape;125;p20">
            <a:hlinkClick r:id="rId8" action="ppaction://hlinksldjump"/>
          </p:cNvPr>
          <p:cNvSpPr/>
          <p:nvPr/>
        </p:nvSpPr>
        <p:spPr>
          <a:xfrm>
            <a:off x="4209300" y="3299004"/>
            <a:ext cx="2019000" cy="7764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Bathroom</a:t>
            </a:r>
            <a:endParaRPr sz="23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6" name="Google Shape;126;p20">
            <a:hlinkClick r:id="rId9" action="ppaction://hlinksldjump"/>
          </p:cNvPr>
          <p:cNvSpPr/>
          <p:nvPr/>
        </p:nvSpPr>
        <p:spPr>
          <a:xfrm>
            <a:off x="6602351" y="3299004"/>
            <a:ext cx="2019000" cy="7764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Garage</a:t>
            </a:r>
            <a:endParaRPr sz="23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7" name="Google Shape;127;p20">
            <a:hlinkClick r:id="rId10" action="ppaction://hlinksldjump"/>
          </p:cNvPr>
          <p:cNvSpPr/>
          <p:nvPr/>
        </p:nvSpPr>
        <p:spPr>
          <a:xfrm>
            <a:off x="5405824" y="4183206"/>
            <a:ext cx="2019000" cy="7764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Laundry Room</a:t>
            </a:r>
            <a:endParaRPr sz="23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8" name="Google Shape;128;p20"/>
          <p:cNvSpPr txBox="1"/>
          <p:nvPr/>
        </p:nvSpPr>
        <p:spPr>
          <a:xfrm>
            <a:off x="351100" y="1233475"/>
            <a:ext cx="32919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dk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What is this item?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sp>
        <p:nvSpPr>
          <p:cNvPr id="129" name="Google Shape;129;p20"/>
          <p:cNvSpPr txBox="1"/>
          <p:nvPr/>
        </p:nvSpPr>
        <p:spPr>
          <a:xfrm>
            <a:off x="3986375" y="348399"/>
            <a:ext cx="4857900" cy="1019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 dirty="0">
                <a:solidFill>
                  <a:schemeClr val="dk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Where would we find it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 dirty="0">
                <a:solidFill>
                  <a:schemeClr val="dk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in our home?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sp>
        <p:nvSpPr>
          <p:cNvPr id="130" name="Google Shape;130;p20"/>
          <p:cNvSpPr txBox="1"/>
          <p:nvPr/>
        </p:nvSpPr>
        <p:spPr>
          <a:xfrm>
            <a:off x="8568375" y="98925"/>
            <a:ext cx="47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S8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400" dirty="0">
                <a:solidFill>
                  <a:schemeClr val="tx1"/>
                </a:solidFill>
                <a:ea typeface="Anton"/>
                <a:sym typeface="Anton"/>
              </a:rPr>
              <a:t>INTRODUCTION- Explore</a:t>
            </a:r>
            <a:endParaRPr sz="4400" dirty="0">
              <a:solidFill>
                <a:schemeClr val="tx1"/>
              </a:solidFill>
              <a:ea typeface="Anton"/>
              <a:sym typeface="Anton"/>
            </a:endParaRPr>
          </a:p>
        </p:txBody>
      </p:sp>
      <p:sp>
        <p:nvSpPr>
          <p:cNvPr id="136" name="Google Shape;136;p21"/>
          <p:cNvSpPr txBox="1">
            <a:spLocks noGrp="1"/>
          </p:cNvSpPr>
          <p:nvPr>
            <p:ph type="body" idx="1"/>
          </p:nvPr>
        </p:nvSpPr>
        <p:spPr>
          <a:xfrm>
            <a:off x="896450" y="1417650"/>
            <a:ext cx="61380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indent="-457200"/>
            <a:r>
              <a:rPr lang="en" sz="2800" dirty="0"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What is this item?</a:t>
            </a:r>
          </a:p>
          <a:p>
            <a:pPr indent="-457200"/>
            <a:r>
              <a:rPr lang="en" sz="2800" dirty="0"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Where would we find it in our home?</a:t>
            </a:r>
            <a:endParaRPr sz="2800" dirty="0">
              <a:latin typeface="Calibri" panose="020F0502020204030204" pitchFamily="34" charset="0"/>
              <a:ea typeface="Montserrat"/>
              <a:cs typeface="Calibri" panose="020F0502020204030204" pitchFamily="34" charset="0"/>
              <a:sym typeface="Montserrat"/>
            </a:endParaRPr>
          </a:p>
        </p:txBody>
      </p:sp>
      <p:sp>
        <p:nvSpPr>
          <p:cNvPr id="137" name="Google Shape;137;p21"/>
          <p:cNvSpPr txBox="1"/>
          <p:nvPr/>
        </p:nvSpPr>
        <p:spPr>
          <a:xfrm>
            <a:off x="8568375" y="98925"/>
            <a:ext cx="47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S9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" name="Google Shape;140;p21"/>
          <p:cNvSpPr txBox="1">
            <a:spLocks noGrp="1"/>
          </p:cNvSpPr>
          <p:nvPr>
            <p:ph type="body" idx="1"/>
          </p:nvPr>
        </p:nvSpPr>
        <p:spPr>
          <a:xfrm>
            <a:off x="1097557" y="1267013"/>
            <a:ext cx="5735786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2800" b="1" dirty="0"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ORGANIZING HOME ITEMS - Activity</a:t>
            </a:r>
            <a:endParaRPr sz="2800" b="1" dirty="0">
              <a:latin typeface="Calibri" panose="020F0502020204030204" pitchFamily="34" charset="0"/>
              <a:ea typeface="Montserrat"/>
              <a:cs typeface="Calibri" panose="020F0502020204030204" pitchFamily="34" charset="0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endParaRPr sz="235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1" name="Google Shape;14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72707">
            <a:off x="6926879" y="1923238"/>
            <a:ext cx="1371921" cy="2592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57BB8A"/>
      </a:accent3>
      <a:accent4>
        <a:srgbClr val="78909C"/>
      </a:accent4>
      <a:accent5>
        <a:srgbClr val="607D8B"/>
      </a:accent5>
      <a:accent6>
        <a:srgbClr val="DCE755"/>
      </a:accent6>
      <a:hlink>
        <a:srgbClr val="607D8B"/>
      </a:hlink>
      <a:folHlink>
        <a:srgbClr val="607D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573</Words>
  <Application>Microsoft Office PowerPoint</Application>
  <PresentationFormat>On-screen Show (16:9)</PresentationFormat>
  <Paragraphs>155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Open Sans</vt:lpstr>
      <vt:lpstr>Montserrat Medium</vt:lpstr>
      <vt:lpstr>Calibri</vt:lpstr>
      <vt:lpstr>Arial</vt:lpstr>
      <vt:lpstr>Montserrat</vt:lpstr>
      <vt:lpstr>Anton</vt:lpstr>
      <vt:lpstr>Economica</vt:lpstr>
      <vt:lpstr>Pangolin</vt:lpstr>
      <vt:lpstr>Luxe</vt:lpstr>
      <vt:lpstr>PowerPoint Presentation</vt:lpstr>
      <vt:lpstr>INTRODUCTION - Engage</vt:lpstr>
      <vt:lpstr>PowerPoint Presentation</vt:lpstr>
      <vt:lpstr>INTRODUCTION - Engage</vt:lpstr>
      <vt:lpstr>PowerPoint Presentation</vt:lpstr>
      <vt:lpstr>Safe and Unsafe or Hazardous</vt:lpstr>
      <vt:lpstr>INTRODUCTION- Explore</vt:lpstr>
      <vt:lpstr>PowerPoint Presentation</vt:lpstr>
      <vt:lpstr>INTRODUCTION- Explore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PROCEDURE - Student Explain</vt:lpstr>
      <vt:lpstr>PROCEDURE - Teacher Explain</vt:lpstr>
      <vt:lpstr>ACADEMIC/SCIENTIFIC VOCABULARY</vt:lpstr>
      <vt:lpstr>PROCEDURE - Teacher Explain</vt:lpstr>
      <vt:lpstr>PROCEDURE - Teacher Explain</vt:lpstr>
      <vt:lpstr>PROCEDURE - Teacher Explain</vt:lpstr>
      <vt:lpstr>PROCEDURE - Teacher Explain</vt:lpstr>
      <vt:lpstr>PROCEDURE - Teacher Explain</vt:lpstr>
      <vt:lpstr>PROCEDURE - Teacher Explain</vt:lpstr>
      <vt:lpstr>PROCEDURE - Teacher Explain</vt:lpstr>
      <vt:lpstr>PROCEDURE - Teacher Explain</vt:lpstr>
      <vt:lpstr>PROCEDURE - Teacher Explain</vt:lpstr>
      <vt:lpstr>PROCEDURE - Teacher Explain</vt:lpstr>
      <vt:lpstr>ACADEMIC/SCIENTIFIC VOCABULARY</vt:lpstr>
      <vt:lpstr>ACADEMIC/SCIENTIFIC VOCABULARY</vt:lpstr>
      <vt:lpstr>ACADEMIC/SCIENTIFIC VOCABULARY</vt:lpstr>
      <vt:lpstr>ACADEMIC/SCIENTIFIC VOCABULARY</vt:lpstr>
      <vt:lpstr>ACADEMIC/SCIENTIFIC VOCABULARY</vt:lpstr>
      <vt:lpstr>ACADEMIC/SCIENTIFIC VOCABULARY</vt:lpstr>
      <vt:lpstr>CONCLUSION - Elaborate and Evaluate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Allison Modiest</cp:lastModifiedBy>
  <cp:revision>10</cp:revision>
  <dcterms:modified xsi:type="dcterms:W3CDTF">2024-07-16T16:12:01Z</dcterms:modified>
</cp:coreProperties>
</file>