
<file path=[Content_Types].xml><?xml version="1.0" encoding="utf-8"?>
<Types xmlns="http://schemas.openxmlformats.org/package/2006/content-types">
  <Default Extension="fntdata" ContentType="application/x-fontdata"/>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0" r:id="rId2"/>
  </p:sldMasterIdLst>
  <p:notesMasterIdLst>
    <p:notesMasterId r:id="rId22"/>
  </p:notesMasterIdLst>
  <p:sldIdLst>
    <p:sldId id="277" r:id="rId3"/>
    <p:sldId id="257" r:id="rId4"/>
    <p:sldId id="258" r:id="rId5"/>
    <p:sldId id="278" r:id="rId6"/>
    <p:sldId id="279"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Lst>
  <p:sldSz cx="9144000" cy="5143500" type="screen16x9"/>
  <p:notesSz cx="6858000" cy="9144000"/>
  <p:embeddedFontLst>
    <p:embeddedFont>
      <p:font typeface="Anton"/>
      <p:regular r:id="rId23"/>
    </p:embeddedFont>
    <p:embeddedFont>
      <p:font typeface="Calibri" panose="020F0502020204030204" pitchFamily="34" charset="0"/>
      <p:regular r:id="rId24"/>
      <p:bold r:id="rId25"/>
      <p:italic r:id="rId26"/>
      <p:boldItalic r:id="rId27"/>
    </p:embeddedFont>
    <p:embeddedFont>
      <p:font typeface="Englebert" panose="02000506000000020004" pitchFamily="2" charset="0"/>
      <p:regular r:id="rId28"/>
    </p:embeddedFont>
    <p:embeddedFont>
      <p:font typeface="Merriweather" panose="020B0604020202020204" charset="0"/>
      <p:regular r:id="rId29"/>
      <p:bold r:id="rId30"/>
      <p:italic r:id="rId31"/>
      <p:boldItalic r:id="rId32"/>
    </p:embeddedFont>
    <p:embeddedFont>
      <p:font typeface="Roboto" panose="020B060402020202020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44"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84" d="100"/>
          <a:sy n="84" d="100"/>
        </p:scale>
        <p:origin x="996" y="90"/>
      </p:cViewPr>
      <p:guideLst>
        <p:guide orient="horz" pos="1644"/>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ie.org/overview/engineering-design-proces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time_continue=5&amp;v=sZW2ByM623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 name="Shape 6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 name="Shape 17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u="sng" dirty="0">
                <a:solidFill>
                  <a:schemeClr val="hlink"/>
                </a:solidFill>
                <a:hlinkClick r:id="rId3"/>
              </a:rPr>
              <a:t>https://eie.org/overview/engineering-design-process</a:t>
            </a:r>
            <a:endParaRPr lang="en-US" dirty="0"/>
          </a:p>
          <a:p>
            <a:pPr marL="0" lvl="0" indent="0">
              <a:spcBef>
                <a:spcPts val="0"/>
              </a:spcBef>
              <a:spcAft>
                <a:spcPts val="0"/>
              </a:spcAft>
              <a:buNone/>
            </a:pPr>
            <a:endParaRPr dirty="0"/>
          </a:p>
          <a:p>
            <a:pPr marL="0" lvl="0" indent="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 name="Shape 1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 name="Shape 19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Shape 20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9" name="Shape 20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5" name="Shape 21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4: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 name="Google Shape;8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Shape 11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 name="Shape 1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 name="Shape 14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4" name="Shape 15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dirty="0" err="1"/>
              <a:t>Youtube</a:t>
            </a:r>
            <a:r>
              <a:rPr lang="en-US" dirty="0"/>
              <a:t> video link: </a:t>
            </a:r>
            <a:r>
              <a:rPr lang="en-US" sz="1100" u="sng" dirty="0">
                <a:solidFill>
                  <a:srgbClr val="1155CC"/>
                </a:solidFill>
                <a:highlight>
                  <a:srgbClr val="FFFFFF"/>
                </a:highlight>
                <a:latin typeface="Calibri"/>
                <a:ea typeface="Calibri"/>
                <a:cs typeface="Calibri"/>
                <a:sym typeface="Calibri"/>
                <a:hlinkClick r:id="rId3"/>
              </a:rPr>
              <a:t>https://www.youtube.com/watch?time_continue=5&amp;v=sZW2ByM623g</a:t>
            </a:r>
            <a:endParaRPr lang="en-US" dirty="0"/>
          </a:p>
          <a:p>
            <a:pPr marL="0" lvl="0" indent="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accent3"/>
        </a:solidFill>
        <a:effectLst/>
      </p:bgPr>
    </p:bg>
    <p:spTree>
      <p:nvGrpSpPr>
        <p:cNvPr id="1" name="Shape 14"/>
        <p:cNvGrpSpPr/>
        <p:nvPr/>
      </p:nvGrpSpPr>
      <p:grpSpPr>
        <a:xfrm>
          <a:off x="0" y="0"/>
          <a:ext cx="0" cy="0"/>
          <a:chOff x="0" y="0"/>
          <a:chExt cx="0" cy="0"/>
        </a:xfrm>
      </p:grpSpPr>
      <p:sp>
        <p:nvSpPr>
          <p:cNvPr id="15" name="Shape 15"/>
          <p:cNvSpPr/>
          <p:nvPr/>
        </p:nvSpPr>
        <p:spPr>
          <a:xfrm>
            <a:off x="0" y="48099"/>
            <a:ext cx="9144250" cy="4398100"/>
          </a:xfrm>
          <a:custGeom>
            <a:avLst/>
            <a:gdLst/>
            <a:ahLst/>
            <a:cxnLst/>
            <a:rect l="0" t="0" r="0" b="0"/>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Shape 16"/>
          <p:cNvSpPr/>
          <p:nvPr/>
        </p:nvSpPr>
        <p:spPr>
          <a:xfrm>
            <a:off x="0" y="0"/>
            <a:ext cx="9144250" cy="4398100"/>
          </a:xfrm>
          <a:custGeom>
            <a:avLst/>
            <a:gdLst/>
            <a:ahLst/>
            <a:cxnLst/>
            <a:rect l="0" t="0" r="0" b="0"/>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Shape 17"/>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8" name="Shape 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solidFill>
                  <a:schemeClr val="accent1"/>
                </a:solidFill>
              </a:defRPr>
            </a:lvl1pPr>
            <a:lvl2pPr lvl="1">
              <a:spcBef>
                <a:spcPts val="0"/>
              </a:spcBef>
              <a:buNone/>
              <a:defRPr>
                <a:solidFill>
                  <a:schemeClr val="accent1"/>
                </a:solidFill>
              </a:defRPr>
            </a:lvl2pPr>
            <a:lvl3pPr lvl="2">
              <a:spcBef>
                <a:spcPts val="0"/>
              </a:spcBef>
              <a:buNone/>
              <a:defRPr>
                <a:solidFill>
                  <a:schemeClr val="accent1"/>
                </a:solidFill>
              </a:defRPr>
            </a:lvl3pPr>
            <a:lvl4pPr lvl="3">
              <a:spcBef>
                <a:spcPts val="0"/>
              </a:spcBef>
              <a:buNone/>
              <a:defRPr>
                <a:solidFill>
                  <a:schemeClr val="accent1"/>
                </a:solidFill>
              </a:defRPr>
            </a:lvl4pPr>
            <a:lvl5pPr lvl="4">
              <a:spcBef>
                <a:spcPts val="0"/>
              </a:spcBef>
              <a:buNone/>
              <a:defRPr>
                <a:solidFill>
                  <a:schemeClr val="accent1"/>
                </a:solidFill>
              </a:defRPr>
            </a:lvl5pPr>
            <a:lvl6pPr lvl="5">
              <a:spcBef>
                <a:spcPts val="0"/>
              </a:spcBef>
              <a:buNone/>
              <a:defRPr>
                <a:solidFill>
                  <a:schemeClr val="accent1"/>
                </a:solidFill>
              </a:defRPr>
            </a:lvl6pPr>
            <a:lvl7pPr lvl="6">
              <a:spcBef>
                <a:spcPts val="0"/>
              </a:spcBef>
              <a:buNone/>
              <a:defRPr>
                <a:solidFill>
                  <a:schemeClr val="accent1"/>
                </a:solidFill>
              </a:defRPr>
            </a:lvl7pPr>
            <a:lvl8pPr lvl="7">
              <a:spcBef>
                <a:spcPts val="0"/>
              </a:spcBef>
              <a:buNone/>
              <a:defRPr>
                <a:solidFill>
                  <a:schemeClr val="accent1"/>
                </a:solidFill>
              </a:defRPr>
            </a:lvl8pPr>
            <a:lvl9pPr lvl="8">
              <a:spcBef>
                <a:spcPts val="0"/>
              </a:spcBef>
              <a:buNone/>
              <a:defRPr>
                <a:solidFill>
                  <a:schemeClr val="accen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
        <p:cNvGrpSpPr/>
        <p:nvPr/>
      </p:nvGrpSpPr>
      <p:grpSpPr>
        <a:xfrm>
          <a:off x="0" y="0"/>
          <a:ext cx="0" cy="0"/>
          <a:chOff x="0" y="0"/>
          <a:chExt cx="0" cy="0"/>
        </a:xfrm>
      </p:grpSpPr>
      <p:sp>
        <p:nvSpPr>
          <p:cNvPr id="15" name="Google Shape;15;p3"/>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3"/>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17" name="Google Shape;17;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390388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
        <p:cNvGrpSpPr/>
        <p:nvPr/>
      </p:nvGrpSpPr>
      <p:grpSpPr>
        <a:xfrm>
          <a:off x="0" y="0"/>
          <a:ext cx="0" cy="0"/>
          <a:chOff x="0" y="0"/>
          <a:chExt cx="0" cy="0"/>
        </a:xfrm>
      </p:grpSpPr>
      <p:sp>
        <p:nvSpPr>
          <p:cNvPr id="19" name="Google Shape;19;p4"/>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4"/>
          <p:cNvSpPr txBox="1">
            <a:spLocks noGrp="1"/>
          </p:cNvSpPr>
          <p:nvPr>
            <p:ph type="body" idx="1"/>
          </p:nvPr>
        </p:nvSpPr>
        <p:spPr>
          <a:xfrm>
            <a:off x="311700" y="4521400"/>
            <a:ext cx="7979400" cy="4605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lt1"/>
              </a:buClr>
              <a:buSzPts val="1300"/>
              <a:buFont typeface="Merriweather"/>
              <a:buNone/>
              <a:defRPr sz="1300" b="0" i="0" u="none" strike="noStrike" cap="none">
                <a:solidFill>
                  <a:schemeClr val="lt1"/>
                </a:solidFill>
                <a:latin typeface="Merriweather"/>
                <a:ea typeface="Merriweather"/>
                <a:cs typeface="Merriweather"/>
                <a:sym typeface="Merriweather"/>
              </a:defRPr>
            </a:lvl1pPr>
          </a:lstStyle>
          <a:p>
            <a:endParaRPr/>
          </a:p>
        </p:txBody>
      </p:sp>
      <p:sp>
        <p:nvSpPr>
          <p:cNvPr id="21" name="Google Shape;21;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425816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675" y="798600"/>
            <a:ext cx="6247800" cy="35463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9pPr>
          </a:lstStyle>
          <a:p>
            <a:endParaRPr/>
          </a:p>
        </p:txBody>
      </p:sp>
      <p:sp>
        <p:nvSpPr>
          <p:cNvPr id="24" name="Google Shape;24;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559055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sp>
        <p:nvSpPr>
          <p:cNvPr id="26" name="Google Shape;26;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6"/>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28" name="Google Shape;28;p6"/>
          <p:cNvSpPr txBox="1">
            <a:spLocks noGrp="1"/>
          </p:cNvSpPr>
          <p:nvPr>
            <p:ph type="body" idx="1"/>
          </p:nvPr>
        </p:nvSpPr>
        <p:spPr>
          <a:xfrm>
            <a:off x="311700" y="1505700"/>
            <a:ext cx="3999900" cy="30762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29" name="Google Shape;29;p6"/>
          <p:cNvSpPr txBox="1">
            <a:spLocks noGrp="1"/>
          </p:cNvSpPr>
          <p:nvPr>
            <p:ph type="body" idx="2"/>
          </p:nvPr>
        </p:nvSpPr>
        <p:spPr>
          <a:xfrm>
            <a:off x="4832400" y="1505700"/>
            <a:ext cx="3999900" cy="30762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885964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3"/>
        </a:solidFill>
        <a:effectLst/>
      </p:bgPr>
    </p:bg>
    <p:spTree>
      <p:nvGrpSpPr>
        <p:cNvPr id="1" name="Shape 31"/>
        <p:cNvGrpSpPr/>
        <p:nvPr/>
      </p:nvGrpSpPr>
      <p:grpSpPr>
        <a:xfrm>
          <a:off x="0" y="0"/>
          <a:ext cx="0" cy="0"/>
          <a:chOff x="0" y="0"/>
          <a:chExt cx="0" cy="0"/>
        </a:xfrm>
      </p:grpSpPr>
      <p:sp>
        <p:nvSpPr>
          <p:cNvPr id="32" name="Google Shape;32;p7"/>
          <p:cNvSpPr/>
          <p:nvPr/>
        </p:nvSpPr>
        <p:spPr>
          <a:xfrm>
            <a:off x="0" y="48099"/>
            <a:ext cx="9144250" cy="4398100"/>
          </a:xfrm>
          <a:custGeom>
            <a:avLst/>
            <a:gdLst/>
            <a:ahLst/>
            <a:cxnLst/>
            <a:rect l="0" t="0" r="0" b="0"/>
            <a:pathLst>
              <a:path w="365770" h="175924" extrusionOk="0">
                <a:moveTo>
                  <a:pt x="0" y="0"/>
                </a:moveTo>
                <a:lnTo>
                  <a:pt x="365770" y="0"/>
                </a:lnTo>
                <a:lnTo>
                  <a:pt x="365760" y="70914"/>
                </a:lnTo>
                <a:lnTo>
                  <a:pt x="0" y="175924"/>
                </a:lnTo>
                <a:close/>
              </a:path>
            </a:pathLst>
          </a:custGeom>
          <a:solidFill>
            <a:schemeClr val="lt1"/>
          </a:solidFill>
          <a:ln>
            <a:noFill/>
          </a:ln>
        </p:spPr>
      </p:sp>
      <p:sp>
        <p:nvSpPr>
          <p:cNvPr id="33" name="Google Shape;33;p7"/>
          <p:cNvSpPr/>
          <p:nvPr/>
        </p:nvSpPr>
        <p:spPr>
          <a:xfrm>
            <a:off x="0" y="0"/>
            <a:ext cx="9144250" cy="4398100"/>
          </a:xfrm>
          <a:custGeom>
            <a:avLst/>
            <a:gdLst/>
            <a:ahLst/>
            <a:cxnLst/>
            <a:rect l="0" t="0" r="0" b="0"/>
            <a:pathLst>
              <a:path w="365770" h="175924" extrusionOk="0">
                <a:moveTo>
                  <a:pt x="0" y="0"/>
                </a:moveTo>
                <a:lnTo>
                  <a:pt x="365770" y="0"/>
                </a:lnTo>
                <a:lnTo>
                  <a:pt x="365760" y="70914"/>
                </a:lnTo>
                <a:lnTo>
                  <a:pt x="0" y="175924"/>
                </a:lnTo>
                <a:close/>
              </a:path>
            </a:pathLst>
          </a:custGeom>
          <a:solidFill>
            <a:schemeClr val="accent3"/>
          </a:solidFill>
          <a:ln>
            <a:noFill/>
          </a:ln>
        </p:spPr>
      </p:sp>
      <p:sp>
        <p:nvSpPr>
          <p:cNvPr id="34" name="Google Shape;34;p7"/>
          <p:cNvSpPr txBox="1">
            <a:spLocks noGrp="1"/>
          </p:cNvSpPr>
          <p:nvPr>
            <p:ph type="title"/>
          </p:nvPr>
        </p:nvSpPr>
        <p:spPr>
          <a:xfrm>
            <a:off x="311700" y="539725"/>
            <a:ext cx="8520600" cy="12825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9pPr>
          </a:lstStyle>
          <a:p>
            <a:endParaRPr/>
          </a:p>
        </p:txBody>
      </p:sp>
      <p:sp>
        <p:nvSpPr>
          <p:cNvPr id="35" name="Google Shape;35;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749463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
        <p:cNvGrpSpPr/>
        <p:nvPr/>
      </p:nvGrpSpPr>
      <p:grpSpPr>
        <a:xfrm>
          <a:off x="0" y="0"/>
          <a:ext cx="0" cy="0"/>
          <a:chOff x="0" y="0"/>
          <a:chExt cx="0" cy="0"/>
        </a:xfrm>
      </p:grpSpPr>
      <p:sp>
        <p:nvSpPr>
          <p:cNvPr id="37" name="Google Shape;37;p8"/>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8"/>
          <p:cNvSpPr/>
          <p:nvPr/>
        </p:nvSpPr>
        <p:spPr>
          <a:xfrm>
            <a:off x="0" y="44125"/>
            <a:ext cx="4313625" cy="4399375"/>
          </a:xfrm>
          <a:custGeom>
            <a:avLst/>
            <a:gdLst/>
            <a:ahLst/>
            <a:cxnLst/>
            <a:rect l="0" t="0" r="0" b="0"/>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39" name="Google Shape;39;p8"/>
          <p:cNvSpPr/>
          <p:nvPr/>
        </p:nvSpPr>
        <p:spPr>
          <a:xfrm>
            <a:off x="-125" y="0"/>
            <a:ext cx="4316900" cy="4395600"/>
          </a:xfrm>
          <a:custGeom>
            <a:avLst/>
            <a:gdLst/>
            <a:ahLst/>
            <a:cxnLst/>
            <a:rect l="0" t="0" r="0" b="0"/>
            <a:pathLst>
              <a:path w="172676" h="175824" extrusionOk="0">
                <a:moveTo>
                  <a:pt x="0" y="6"/>
                </a:moveTo>
                <a:lnTo>
                  <a:pt x="172676" y="0"/>
                </a:lnTo>
                <a:lnTo>
                  <a:pt x="172562" y="126442"/>
                </a:lnTo>
                <a:lnTo>
                  <a:pt x="0" y="175824"/>
                </a:lnTo>
                <a:close/>
              </a:path>
            </a:pathLst>
          </a:custGeom>
          <a:solidFill>
            <a:schemeClr val="dk1"/>
          </a:solidFill>
          <a:ln>
            <a:noFill/>
          </a:ln>
        </p:spPr>
      </p:sp>
      <p:sp>
        <p:nvSpPr>
          <p:cNvPr id="40" name="Google Shape;40;p8"/>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41" name="Google Shape;41;p8"/>
          <p:cNvSpPr txBox="1">
            <a:spLocks noGrp="1"/>
          </p:cNvSpPr>
          <p:nvPr>
            <p:ph type="body" idx="1"/>
          </p:nvPr>
        </p:nvSpPr>
        <p:spPr>
          <a:xfrm>
            <a:off x="4644675" y="500925"/>
            <a:ext cx="4166400" cy="40986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42" name="Google Shape;42;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0372609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9"/>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9"/>
          <p:cNvSpPr txBox="1">
            <a:spLocks noGrp="1"/>
          </p:cNvSpPr>
          <p:nvPr>
            <p:ph type="title"/>
          </p:nvPr>
        </p:nvSpPr>
        <p:spPr>
          <a:xfrm>
            <a:off x="311725" y="500925"/>
            <a:ext cx="3127500" cy="18291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46" name="Google Shape;46;p9"/>
          <p:cNvSpPr txBox="1">
            <a:spLocks noGrp="1"/>
          </p:cNvSpPr>
          <p:nvPr>
            <p:ph type="body" idx="1"/>
          </p:nvPr>
        </p:nvSpPr>
        <p:spPr>
          <a:xfrm>
            <a:off x="311700" y="2390650"/>
            <a:ext cx="3127500" cy="22980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accent2"/>
              </a:buClr>
              <a:buSzPts val="1300"/>
              <a:buFont typeface="Roboto"/>
              <a:buChar char="●"/>
              <a:defRPr sz="1300" b="0" i="0" u="none" strike="noStrike" cap="none">
                <a:solidFill>
                  <a:schemeClr val="accent2"/>
                </a:solidFill>
                <a:latin typeface="Roboto"/>
                <a:ea typeface="Roboto"/>
                <a:cs typeface="Roboto"/>
                <a:sym typeface="Roboto"/>
              </a:defRPr>
            </a:lvl1pPr>
            <a:lvl2pPr marL="914400" marR="0" lvl="1"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209561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8"/>
        <p:cNvGrpSpPr/>
        <p:nvPr/>
      </p:nvGrpSpPr>
      <p:grpSpPr>
        <a:xfrm>
          <a:off x="0" y="0"/>
          <a:ext cx="0" cy="0"/>
          <a:chOff x="0" y="0"/>
          <a:chExt cx="0" cy="0"/>
        </a:xfrm>
      </p:grpSpPr>
      <p:sp>
        <p:nvSpPr>
          <p:cNvPr id="49" name="Google Shape;49;p10"/>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10"/>
          <p:cNvSpPr txBox="1">
            <a:spLocks noGrp="1"/>
          </p:cNvSpPr>
          <p:nvPr>
            <p:ph type="title"/>
          </p:nvPr>
        </p:nvSpPr>
        <p:spPr>
          <a:xfrm>
            <a:off x="311300" y="500925"/>
            <a:ext cx="3704400" cy="20496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51" name="Google Shape;51;p10"/>
          <p:cNvSpPr txBox="1">
            <a:spLocks noGrp="1"/>
          </p:cNvSpPr>
          <p:nvPr>
            <p:ph type="subTitle" idx="1"/>
          </p:nvPr>
        </p:nvSpPr>
        <p:spPr>
          <a:xfrm>
            <a:off x="304800" y="2626725"/>
            <a:ext cx="3704400" cy="926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1pPr>
            <a:lvl2pPr marR="0" lvl="1"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2pPr>
            <a:lvl3pPr marR="0" lvl="2"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3pPr>
            <a:lvl4pPr marR="0" lvl="3"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4pPr>
            <a:lvl5pPr marR="0" lvl="4"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5pPr>
            <a:lvl6pPr marR="0" lvl="5"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6pPr>
            <a:lvl7pPr marR="0" lvl="6"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7pPr>
            <a:lvl8pPr marR="0" lvl="7"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8pPr>
            <a:lvl9pPr marR="0" lvl="8"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9pPr>
          </a:lstStyle>
          <a:p>
            <a:endParaRPr/>
          </a:p>
        </p:txBody>
      </p:sp>
      <p:sp>
        <p:nvSpPr>
          <p:cNvPr id="52" name="Google Shape;52;p10"/>
          <p:cNvSpPr txBox="1">
            <a:spLocks noGrp="1"/>
          </p:cNvSpPr>
          <p:nvPr>
            <p:ph type="body" idx="2"/>
          </p:nvPr>
        </p:nvSpPr>
        <p:spPr>
          <a:xfrm>
            <a:off x="4879025" y="500925"/>
            <a:ext cx="3954000" cy="41115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53" name="Google Shape;53;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808198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50" y="831175"/>
            <a:ext cx="5334900" cy="1244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9pPr>
          </a:lstStyle>
          <a:p>
            <a:r>
              <a:t>xx%</a:t>
            </a:r>
          </a:p>
        </p:txBody>
      </p:sp>
      <p:sp>
        <p:nvSpPr>
          <p:cNvPr id="56" name="Google Shape;56;p11"/>
          <p:cNvSpPr txBox="1">
            <a:spLocks noGrp="1"/>
          </p:cNvSpPr>
          <p:nvPr>
            <p:ph type="body" idx="1"/>
          </p:nvPr>
        </p:nvSpPr>
        <p:spPr>
          <a:xfrm>
            <a:off x="311700" y="2121425"/>
            <a:ext cx="5334900" cy="9426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accent2"/>
              </a:buClr>
              <a:buSzPts val="1300"/>
              <a:buFont typeface="Roboto"/>
              <a:buChar char="●"/>
              <a:defRPr sz="1300" b="0" i="0" u="none" strike="noStrike" cap="none">
                <a:solidFill>
                  <a:schemeClr val="accent2"/>
                </a:solidFill>
                <a:latin typeface="Roboto"/>
                <a:ea typeface="Roboto"/>
                <a:cs typeface="Roboto"/>
                <a:sym typeface="Roboto"/>
              </a:defRPr>
            </a:lvl1pPr>
            <a:lvl2pPr marL="914400" marR="0" lvl="1"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183152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49885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9"/>
        <p:cNvGrpSpPr/>
        <p:nvPr/>
      </p:nvGrpSpPr>
      <p:grpSpPr>
        <a:xfrm>
          <a:off x="0" y="0"/>
          <a:ext cx="0" cy="0"/>
          <a:chOff x="0" y="0"/>
          <a:chExt cx="0" cy="0"/>
        </a:xfrm>
      </p:grpSpPr>
      <p:sp>
        <p:nvSpPr>
          <p:cNvPr id="20" name="Shape 20"/>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 name="Shape 21"/>
          <p:cNvSpPr/>
          <p:nvPr/>
        </p:nvSpPr>
        <p:spPr>
          <a:xfrm>
            <a:off x="0" y="44125"/>
            <a:ext cx="4313625" cy="4399375"/>
          </a:xfrm>
          <a:custGeom>
            <a:avLst/>
            <a:gdLst/>
            <a:ahLst/>
            <a:cxnLst/>
            <a:rect l="0" t="0" r="0" b="0"/>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Shape 22"/>
          <p:cNvSpPr/>
          <p:nvPr/>
        </p:nvSpPr>
        <p:spPr>
          <a:xfrm>
            <a:off x="-125" y="0"/>
            <a:ext cx="4316900" cy="4395600"/>
          </a:xfrm>
          <a:custGeom>
            <a:avLst/>
            <a:gdLst/>
            <a:ahLst/>
            <a:cxnLst/>
            <a:rect l="0" t="0" r="0" b="0"/>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Shape 23"/>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Shape 2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25" name="Shape 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2"/>
        <p:cNvGrpSpPr/>
        <p:nvPr/>
      </p:nvGrpSpPr>
      <p:grpSpPr>
        <a:xfrm>
          <a:off x="0" y="0"/>
          <a:ext cx="0" cy="0"/>
          <a:chOff x="0" y="0"/>
          <a:chExt cx="0" cy="0"/>
        </a:xfrm>
      </p:grpSpPr>
      <p:sp>
        <p:nvSpPr>
          <p:cNvPr id="33" name="Shape 33"/>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 name="Shape 34"/>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Shape 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6"/>
        <p:cNvGrpSpPr/>
        <p:nvPr/>
      </p:nvGrpSpPr>
      <p:grpSpPr>
        <a:xfrm>
          <a:off x="0" y="0"/>
          <a:ext cx="0" cy="0"/>
          <a:chOff x="0" y="0"/>
          <a:chExt cx="0" cy="0"/>
        </a:xfrm>
      </p:grpSpPr>
      <p:sp>
        <p:nvSpPr>
          <p:cNvPr id="37" name="Shape 3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 name="Shape 38"/>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Shape 39"/>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Main point">
    <p:bg>
      <p:bgPr>
        <a:solidFill>
          <a:schemeClr val="accent3"/>
        </a:solidFill>
        <a:effectLst/>
      </p:bgPr>
    </p:bg>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solidFill>
                  <a:schemeClr val="accent1"/>
                </a:solidFill>
              </a:defRPr>
            </a:lvl1pPr>
            <a:lvl2pPr lvl="1">
              <a:spcBef>
                <a:spcPts val="0"/>
              </a:spcBef>
              <a:buNone/>
              <a:defRPr>
                <a:solidFill>
                  <a:schemeClr val="accent1"/>
                </a:solidFill>
              </a:defRPr>
            </a:lvl2pPr>
            <a:lvl3pPr lvl="2">
              <a:spcBef>
                <a:spcPts val="0"/>
              </a:spcBef>
              <a:buNone/>
              <a:defRPr>
                <a:solidFill>
                  <a:schemeClr val="accent1"/>
                </a:solidFill>
              </a:defRPr>
            </a:lvl3pPr>
            <a:lvl4pPr lvl="3">
              <a:spcBef>
                <a:spcPts val="0"/>
              </a:spcBef>
              <a:buNone/>
              <a:defRPr>
                <a:solidFill>
                  <a:schemeClr val="accent1"/>
                </a:solidFill>
              </a:defRPr>
            </a:lvl4pPr>
            <a:lvl5pPr lvl="4">
              <a:spcBef>
                <a:spcPts val="0"/>
              </a:spcBef>
              <a:buNone/>
              <a:defRPr>
                <a:solidFill>
                  <a:schemeClr val="accent1"/>
                </a:solidFill>
              </a:defRPr>
            </a:lvl5pPr>
            <a:lvl6pPr lvl="5">
              <a:spcBef>
                <a:spcPts val="0"/>
              </a:spcBef>
              <a:buNone/>
              <a:defRPr>
                <a:solidFill>
                  <a:schemeClr val="accent1"/>
                </a:solidFill>
              </a:defRPr>
            </a:lvl6pPr>
            <a:lvl7pPr lvl="6">
              <a:spcBef>
                <a:spcPts val="0"/>
              </a:spcBef>
              <a:buNone/>
              <a:defRPr>
                <a:solidFill>
                  <a:schemeClr val="accent1"/>
                </a:solidFill>
              </a:defRPr>
            </a:lvl7pPr>
            <a:lvl8pPr lvl="7">
              <a:spcBef>
                <a:spcPts val="0"/>
              </a:spcBef>
              <a:buNone/>
              <a:defRPr>
                <a:solidFill>
                  <a:schemeClr val="accent1"/>
                </a:solidFill>
              </a:defRPr>
            </a:lvl8pPr>
            <a:lvl9pPr lvl="8">
              <a:spcBef>
                <a:spcPts val="0"/>
              </a:spcBef>
              <a:buNone/>
              <a:defRPr>
                <a:solidFill>
                  <a:schemeClr val="accen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4"/>
        <p:cNvGrpSpPr/>
        <p:nvPr/>
      </p:nvGrpSpPr>
      <p:grpSpPr>
        <a:xfrm>
          <a:off x="0" y="0"/>
          <a:ext cx="0" cy="0"/>
          <a:chOff x="0" y="0"/>
          <a:chExt cx="0" cy="0"/>
        </a:xfrm>
      </p:grpSpPr>
      <p:sp>
        <p:nvSpPr>
          <p:cNvPr id="45" name="Shape 45"/>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 name="Shape 46"/>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Shape 47"/>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Shape 48"/>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aption">
    <p:spTree>
      <p:nvGrpSpPr>
        <p:cNvPr id="1" name="Shape 50"/>
        <p:cNvGrpSpPr/>
        <p:nvPr/>
      </p:nvGrpSpPr>
      <p:grpSpPr>
        <a:xfrm>
          <a:off x="0" y="0"/>
          <a:ext cx="0" cy="0"/>
          <a:chOff x="0" y="0"/>
          <a:chExt cx="0" cy="0"/>
        </a:xfrm>
      </p:grpSpPr>
      <p:sp>
        <p:nvSpPr>
          <p:cNvPr id="51" name="Shape 51"/>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2" name="Shape 52"/>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Shape 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solidFill>
                  <a:schemeClr val="lt1"/>
                </a:solidFill>
              </a:defRPr>
            </a:lvl1pPr>
            <a:lvl2pPr lvl="1">
              <a:spcBef>
                <a:spcPts val="0"/>
              </a:spcBef>
              <a:buNone/>
              <a:defRPr>
                <a:solidFill>
                  <a:schemeClr val="lt1"/>
                </a:solidFill>
              </a:defRPr>
            </a:lvl2pPr>
            <a:lvl3pPr lvl="2">
              <a:spcBef>
                <a:spcPts val="0"/>
              </a:spcBef>
              <a:buNone/>
              <a:defRPr>
                <a:solidFill>
                  <a:schemeClr val="lt1"/>
                </a:solidFill>
              </a:defRPr>
            </a:lvl3pPr>
            <a:lvl4pPr lvl="3">
              <a:spcBef>
                <a:spcPts val="0"/>
              </a:spcBef>
              <a:buNone/>
              <a:defRPr>
                <a:solidFill>
                  <a:schemeClr val="lt1"/>
                </a:solidFill>
              </a:defRPr>
            </a:lvl4pPr>
            <a:lvl5pPr lvl="4">
              <a:spcBef>
                <a:spcPts val="0"/>
              </a:spcBef>
              <a:buNone/>
              <a:defRPr>
                <a:solidFill>
                  <a:schemeClr val="lt1"/>
                </a:solidFill>
              </a:defRPr>
            </a:lvl5pPr>
            <a:lvl6pPr lvl="5">
              <a:spcBef>
                <a:spcPts val="0"/>
              </a:spcBef>
              <a:buNone/>
              <a:defRPr>
                <a:solidFill>
                  <a:schemeClr val="lt1"/>
                </a:solidFill>
              </a:defRPr>
            </a:lvl6pPr>
            <a:lvl7pPr lvl="6">
              <a:spcBef>
                <a:spcPts val="0"/>
              </a:spcBef>
              <a:buNone/>
              <a:defRPr>
                <a:solidFill>
                  <a:schemeClr val="lt1"/>
                </a:solidFill>
              </a:defRPr>
            </a:lvl7pPr>
            <a:lvl8pPr lvl="7">
              <a:spcBef>
                <a:spcPts val="0"/>
              </a:spcBef>
              <a:buNone/>
              <a:defRPr>
                <a:solidFill>
                  <a:schemeClr val="lt1"/>
                </a:solidFill>
              </a:defRPr>
            </a:lvl8pPr>
            <a:lvl9pPr lvl="8">
              <a:spcBef>
                <a:spcPts val="0"/>
              </a:spcBef>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Big number">
    <p:bg>
      <p:bgPr>
        <a:solidFill>
          <a:schemeClr val="dk1"/>
        </a:solidFill>
        <a:effectLst/>
      </p:bgPr>
    </p:bg>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311750" y="831175"/>
            <a:ext cx="5334900" cy="1244700"/>
          </a:xfrm>
          <a:prstGeom prst="rect">
            <a:avLst/>
          </a:prstGeom>
        </p:spPr>
        <p:txBody>
          <a:bodyPr spcFirstLastPara="1" wrap="square" lIns="91425" tIns="91425" rIns="91425" bIns="91425" anchor="b" anchorCtr="0"/>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endParaRPr/>
          </a:p>
        </p:txBody>
      </p:sp>
      <p:sp>
        <p:nvSpPr>
          <p:cNvPr id="56" name="Shape 56"/>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57" name="Shape 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solidFill>
                  <a:schemeClr val="lt1"/>
                </a:solidFill>
              </a:defRPr>
            </a:lvl1pPr>
            <a:lvl2pPr lvl="1">
              <a:spcBef>
                <a:spcPts val="0"/>
              </a:spcBef>
              <a:buNone/>
              <a:defRPr>
                <a:solidFill>
                  <a:schemeClr val="lt1"/>
                </a:solidFill>
              </a:defRPr>
            </a:lvl2pPr>
            <a:lvl3pPr lvl="2">
              <a:spcBef>
                <a:spcPts val="0"/>
              </a:spcBef>
              <a:buNone/>
              <a:defRPr>
                <a:solidFill>
                  <a:schemeClr val="lt1"/>
                </a:solidFill>
              </a:defRPr>
            </a:lvl3pPr>
            <a:lvl4pPr lvl="3">
              <a:spcBef>
                <a:spcPts val="0"/>
              </a:spcBef>
              <a:buNone/>
              <a:defRPr>
                <a:solidFill>
                  <a:schemeClr val="lt1"/>
                </a:solidFill>
              </a:defRPr>
            </a:lvl4pPr>
            <a:lvl5pPr lvl="4">
              <a:spcBef>
                <a:spcPts val="0"/>
              </a:spcBef>
              <a:buNone/>
              <a:defRPr>
                <a:solidFill>
                  <a:schemeClr val="lt1"/>
                </a:solidFill>
              </a:defRPr>
            </a:lvl5pPr>
            <a:lvl6pPr lvl="5">
              <a:spcBef>
                <a:spcPts val="0"/>
              </a:spcBef>
              <a:buNone/>
              <a:defRPr>
                <a:solidFill>
                  <a:schemeClr val="lt1"/>
                </a:solidFill>
              </a:defRPr>
            </a:lvl6pPr>
            <a:lvl7pPr lvl="6">
              <a:spcBef>
                <a:spcPts val="0"/>
              </a:spcBef>
              <a:buNone/>
              <a:defRPr>
                <a:solidFill>
                  <a:schemeClr val="lt1"/>
                </a:solidFill>
              </a:defRPr>
            </a:lvl7pPr>
            <a:lvl8pPr lvl="7">
              <a:spcBef>
                <a:spcPts val="0"/>
              </a:spcBef>
              <a:buNone/>
              <a:defRPr>
                <a:solidFill>
                  <a:schemeClr val="lt1"/>
                </a:solidFill>
              </a:defRPr>
            </a:lvl8pPr>
            <a:lvl9pPr lvl="8">
              <a:spcBef>
                <a:spcPts val="0"/>
              </a:spcBef>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8"/>
        <p:cNvGrpSpPr/>
        <p:nvPr/>
      </p:nvGrpSpPr>
      <p:grpSpPr>
        <a:xfrm>
          <a:off x="0" y="0"/>
          <a:ext cx="0" cy="0"/>
          <a:chOff x="0" y="0"/>
          <a:chExt cx="0" cy="0"/>
        </a:xfrm>
      </p:grpSpPr>
      <p:sp>
        <p:nvSpPr>
          <p:cNvPr id="59" name="Shape 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spcBef>
                <a:spcPts val="0"/>
              </a:spcBef>
              <a:buNone/>
              <a:defRPr sz="1000">
                <a:solidFill>
                  <a:schemeClr val="dk2"/>
                </a:solidFill>
                <a:latin typeface="Roboto"/>
                <a:ea typeface="Roboto"/>
                <a:cs typeface="Roboto"/>
                <a:sym typeface="Roboto"/>
              </a:defRPr>
            </a:lvl1pPr>
            <a:lvl2pPr lvl="1" algn="r">
              <a:spcBef>
                <a:spcPts val="0"/>
              </a:spcBef>
              <a:buNone/>
              <a:defRPr sz="1000">
                <a:solidFill>
                  <a:schemeClr val="dk2"/>
                </a:solidFill>
                <a:latin typeface="Roboto"/>
                <a:ea typeface="Roboto"/>
                <a:cs typeface="Roboto"/>
                <a:sym typeface="Roboto"/>
              </a:defRPr>
            </a:lvl2pPr>
            <a:lvl3pPr lvl="2" algn="r">
              <a:spcBef>
                <a:spcPts val="0"/>
              </a:spcBef>
              <a:buNone/>
              <a:defRPr sz="1000">
                <a:solidFill>
                  <a:schemeClr val="dk2"/>
                </a:solidFill>
                <a:latin typeface="Roboto"/>
                <a:ea typeface="Roboto"/>
                <a:cs typeface="Roboto"/>
                <a:sym typeface="Roboto"/>
              </a:defRPr>
            </a:lvl3pPr>
            <a:lvl4pPr lvl="3" algn="r">
              <a:spcBef>
                <a:spcPts val="0"/>
              </a:spcBef>
              <a:buNone/>
              <a:defRPr sz="1000">
                <a:solidFill>
                  <a:schemeClr val="dk2"/>
                </a:solidFill>
                <a:latin typeface="Roboto"/>
                <a:ea typeface="Roboto"/>
                <a:cs typeface="Roboto"/>
                <a:sym typeface="Roboto"/>
              </a:defRPr>
            </a:lvl4pPr>
            <a:lvl5pPr lvl="4" algn="r">
              <a:spcBef>
                <a:spcPts val="0"/>
              </a:spcBef>
              <a:buNone/>
              <a:defRPr sz="1000">
                <a:solidFill>
                  <a:schemeClr val="dk2"/>
                </a:solidFill>
                <a:latin typeface="Roboto"/>
                <a:ea typeface="Roboto"/>
                <a:cs typeface="Roboto"/>
                <a:sym typeface="Roboto"/>
              </a:defRPr>
            </a:lvl5pPr>
            <a:lvl6pPr lvl="5" algn="r">
              <a:spcBef>
                <a:spcPts val="0"/>
              </a:spcBef>
              <a:buNone/>
              <a:defRPr sz="1000">
                <a:solidFill>
                  <a:schemeClr val="dk2"/>
                </a:solidFill>
                <a:latin typeface="Roboto"/>
                <a:ea typeface="Roboto"/>
                <a:cs typeface="Roboto"/>
                <a:sym typeface="Roboto"/>
              </a:defRPr>
            </a:lvl6pPr>
            <a:lvl7pPr lvl="6" algn="r">
              <a:spcBef>
                <a:spcPts val="0"/>
              </a:spcBef>
              <a:buNone/>
              <a:defRPr sz="1000">
                <a:solidFill>
                  <a:schemeClr val="dk2"/>
                </a:solidFill>
                <a:latin typeface="Roboto"/>
                <a:ea typeface="Roboto"/>
                <a:cs typeface="Roboto"/>
                <a:sym typeface="Roboto"/>
              </a:defRPr>
            </a:lvl7pPr>
            <a:lvl8pPr lvl="7" algn="r">
              <a:spcBef>
                <a:spcPts val="0"/>
              </a:spcBef>
              <a:buNone/>
              <a:defRPr sz="1000">
                <a:solidFill>
                  <a:schemeClr val="dk2"/>
                </a:solidFill>
                <a:latin typeface="Roboto"/>
                <a:ea typeface="Roboto"/>
                <a:cs typeface="Roboto"/>
                <a:sym typeface="Roboto"/>
              </a:defRPr>
            </a:lvl8pPr>
            <a:lvl9pPr lvl="8" algn="r">
              <a:spcBef>
                <a:spcPts val="0"/>
              </a:spcBef>
              <a:buNone/>
              <a:defRPr sz="1000">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9573218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hyperlink" Target="http://www.youtube.com/watch?v=sZW2ByM623g"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hyperlink" Target="https://eie.org/overview/engineering-design-proces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5.png"/><Relationship Id="rId4" Type="http://schemas.openxmlformats.org/officeDocument/2006/relationships/hyperlink" Target="https://www.remix3d.com/details/G009SXQ93CTP"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1.jp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hyperlink" Target="https://www.remix3d.com/details/686e11ea5abe4fbd92af1c4b9b8fd8e9" TargetMode="External"/><Relationship Id="rId11" Type="http://schemas.openxmlformats.org/officeDocument/2006/relationships/image" Target="../media/image16.png"/><Relationship Id="rId5" Type="http://schemas.microsoft.com/office/2017/06/relationships/model3d" Target="../media/model3d2.glb"/><Relationship Id="rId10" Type="http://schemas.openxmlformats.org/officeDocument/2006/relationships/image" Target="../media/image15.png"/><Relationship Id="rId4" Type="http://schemas.openxmlformats.org/officeDocument/2006/relationships/image" Target="../media/image13.gif"/><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F8CA04-50EF-46FD-8B01-305D5F51FFE2}"/>
              </a:ext>
            </a:extLst>
          </p:cNvPr>
          <p:cNvPicPr>
            <a:picLocks noChangeAspect="1"/>
          </p:cNvPicPr>
          <p:nvPr/>
        </p:nvPicPr>
        <p:blipFill>
          <a:blip r:embed="rId2"/>
          <a:stretch>
            <a:fillRect/>
          </a:stretch>
        </p:blipFill>
        <p:spPr>
          <a:xfrm>
            <a:off x="0" y="0"/>
            <a:ext cx="9144000" cy="5149656"/>
          </a:xfrm>
          <a:prstGeom prst="rect">
            <a:avLst/>
          </a:prstGeom>
        </p:spPr>
      </p:pic>
      <p:sp>
        <p:nvSpPr>
          <p:cNvPr id="2" name="Google Shape;65;p13">
            <a:extLst>
              <a:ext uri="{FF2B5EF4-FFF2-40B4-BE49-F238E27FC236}">
                <a16:creationId xmlns:a16="http://schemas.microsoft.com/office/drawing/2014/main" id="{5B8AA150-B34E-43C8-934C-591CBAA92A0A}"/>
              </a:ext>
            </a:extLst>
          </p:cNvPr>
          <p:cNvSpPr txBox="1"/>
          <p:nvPr/>
        </p:nvSpPr>
        <p:spPr>
          <a:xfrm>
            <a:off x="8604534" y="195850"/>
            <a:ext cx="534000" cy="26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b="0" i="0" u="none" strike="noStrike" cap="none" dirty="0">
                <a:solidFill>
                  <a:schemeClr val="bg2">
                    <a:lumMod val="20000"/>
                    <a:lumOff val="80000"/>
                  </a:schemeClr>
                </a:solidFill>
                <a:latin typeface="Englebert"/>
                <a:ea typeface="Englebert"/>
                <a:cs typeface="Englebert"/>
                <a:sym typeface="Englebert"/>
              </a:rPr>
              <a:t>S1</a:t>
            </a:r>
            <a:endParaRPr b="0" i="0" u="none" strike="noStrike" cap="none" dirty="0">
              <a:solidFill>
                <a:schemeClr val="bg2">
                  <a:lumMod val="20000"/>
                  <a:lumOff val="80000"/>
                </a:schemeClr>
              </a:solidFill>
              <a:latin typeface="Englebert"/>
              <a:ea typeface="Englebert"/>
              <a:cs typeface="Englebert"/>
              <a:sym typeface="Englebert"/>
            </a:endParaRPr>
          </a:p>
        </p:txBody>
      </p:sp>
      <p:pic>
        <p:nvPicPr>
          <p:cNvPr id="6" name="Picture 5">
            <a:extLst>
              <a:ext uri="{FF2B5EF4-FFF2-40B4-BE49-F238E27FC236}">
                <a16:creationId xmlns:a16="http://schemas.microsoft.com/office/drawing/2014/main" id="{328153B1-D12E-4BE9-91EE-E4CA437CE0D6}"/>
              </a:ext>
            </a:extLst>
          </p:cNvPr>
          <p:cNvPicPr>
            <a:picLocks noChangeAspect="1"/>
          </p:cNvPicPr>
          <p:nvPr/>
        </p:nvPicPr>
        <p:blipFill>
          <a:blip r:embed="rId3"/>
          <a:stretch>
            <a:fillRect/>
          </a:stretch>
        </p:blipFill>
        <p:spPr>
          <a:xfrm>
            <a:off x="7388753" y="3427953"/>
            <a:ext cx="1350818" cy="1275772"/>
          </a:xfrm>
          <a:prstGeom prst="rect">
            <a:avLst/>
          </a:prstGeom>
        </p:spPr>
      </p:pic>
      <p:sp>
        <p:nvSpPr>
          <p:cNvPr id="9" name="Rectangle 8">
            <a:extLst>
              <a:ext uri="{FF2B5EF4-FFF2-40B4-BE49-F238E27FC236}">
                <a16:creationId xmlns:a16="http://schemas.microsoft.com/office/drawing/2014/main" id="{0BBB2A21-AC38-4091-8CC2-557B2DCF4DE9}"/>
              </a:ext>
            </a:extLst>
          </p:cNvPr>
          <p:cNvSpPr/>
          <p:nvPr/>
        </p:nvSpPr>
        <p:spPr>
          <a:xfrm>
            <a:off x="6985590" y="4707859"/>
            <a:ext cx="3444950" cy="400110"/>
          </a:xfrm>
          <a:prstGeom prst="rect">
            <a:avLst/>
          </a:prstGeom>
        </p:spPr>
        <p:txBody>
          <a:bodyPr wrap="square">
            <a:spAutoFit/>
          </a:bodyPr>
          <a:lstStyle/>
          <a:p>
            <a:r>
              <a:rPr lang="en-US" sz="1000" dirty="0">
                <a:solidFill>
                  <a:schemeClr val="tx1"/>
                </a:solidFill>
                <a:latin typeface="Calibri" panose="020F0502020204030204" pitchFamily="34" charset="0"/>
                <a:ea typeface="Calibri" panose="020F0502020204030204" pitchFamily="34" charset="0"/>
                <a:cs typeface="Calibri" panose="020F0502020204030204" pitchFamily="34" charset="0"/>
              </a:rPr>
              <a:t>© Copyright 2018, Los Angeles County. </a:t>
            </a:r>
          </a:p>
          <a:p>
            <a:r>
              <a:rPr lang="en-US" sz="1000" dirty="0">
                <a:solidFill>
                  <a:schemeClr val="tx1"/>
                </a:solidFill>
                <a:latin typeface="Calibri" panose="020F0502020204030204" pitchFamily="34" charset="0"/>
                <a:ea typeface="Calibri" panose="020F0502020204030204" pitchFamily="34" charset="0"/>
                <a:cs typeface="Calibri" panose="020F0502020204030204" pitchFamily="34" charset="0"/>
              </a:rPr>
              <a:t>All Rights Reserved.</a:t>
            </a:r>
          </a:p>
        </p:txBody>
      </p:sp>
    </p:spTree>
    <p:extLst>
      <p:ext uri="{BB962C8B-B14F-4D97-AF65-F5344CB8AC3E}">
        <p14:creationId xmlns:p14="http://schemas.microsoft.com/office/powerpoint/2010/main" val="2546310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a:off x="736350" y="133850"/>
            <a:ext cx="7671300" cy="6405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 sz="4800" b="1">
                <a:solidFill>
                  <a:srgbClr val="0B5394"/>
                </a:solidFill>
                <a:latin typeface="Englebert"/>
                <a:ea typeface="Englebert"/>
                <a:cs typeface="Englebert"/>
                <a:sym typeface="Englebert"/>
              </a:rPr>
              <a:t>ALL THE WAY TO THE OCEAN</a:t>
            </a:r>
            <a:endParaRPr sz="4800" b="1">
              <a:solidFill>
                <a:srgbClr val="0B5394"/>
              </a:solidFill>
              <a:latin typeface="Englebert"/>
              <a:ea typeface="Englebert"/>
              <a:cs typeface="Englebert"/>
              <a:sym typeface="Englebert"/>
            </a:endParaRPr>
          </a:p>
        </p:txBody>
      </p:sp>
      <p:sp>
        <p:nvSpPr>
          <p:cNvPr id="157" name="Shape 157" descr="An uplifting story about two best friends, Isaac and James and their discovery of the cause and effect relationship between our cities' storm drains and the world's oceans, lakes and rivers. In the story James throws a wrapper and plastic bottle in the gutter and doesn't believe that it will go all the way to the ocean. His friend Isaac warns James about the consequences of his littering. There begins the adventures of James and Isaac as they learn about the harmful effects of storm drain pollution, and in turn, spread the word to their friends and the rest of their school. Helping the kids along this journey are a concerned Crane from the coast line, a surprisingly insightful Surfer Dude and James' Mom." title="All the Way to the Ocean">
            <a:hlinkClick r:id="rId3"/>
          </p:cNvPr>
          <p:cNvSpPr/>
          <p:nvPr/>
        </p:nvSpPr>
        <p:spPr>
          <a:xfrm>
            <a:off x="1897325" y="893150"/>
            <a:ext cx="5349350" cy="4012025"/>
          </a:xfrm>
          <a:prstGeom prst="rect">
            <a:avLst/>
          </a:prstGeom>
          <a:blipFill>
            <a:blip r:embed="rId4">
              <a:alphaModFix/>
            </a:blip>
            <a:stretch>
              <a:fillRect/>
            </a:stretch>
          </a:blipFill>
          <a:ln>
            <a:noFill/>
          </a:ln>
        </p:spPr>
      </p:sp>
      <p:sp>
        <p:nvSpPr>
          <p:cNvPr id="158" name="Shape 158"/>
          <p:cNvSpPr txBox="1"/>
          <p:nvPr/>
        </p:nvSpPr>
        <p:spPr>
          <a:xfrm>
            <a:off x="8298325" y="128175"/>
            <a:ext cx="534000" cy="267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dirty="0">
                <a:solidFill>
                  <a:schemeClr val="bg1">
                    <a:lumMod val="50000"/>
                  </a:schemeClr>
                </a:solidFill>
                <a:latin typeface="Englebert"/>
                <a:sym typeface="Englebert"/>
              </a:rPr>
              <a:t>S10</a:t>
            </a:r>
            <a:endParaRPr dirty="0">
              <a:solidFill>
                <a:schemeClr val="bg1">
                  <a:lumMod val="50000"/>
                </a:schemeClr>
              </a:solidFill>
              <a:latin typeface="Englebert"/>
              <a:sym typeface="Engleber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82775" y="223325"/>
            <a:ext cx="9009600" cy="4121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br>
              <a:rPr lang="en" sz="4000" b="1" dirty="0">
                <a:latin typeface="Englebert"/>
                <a:ea typeface="Englebert"/>
                <a:cs typeface="Englebert"/>
                <a:sym typeface="Englebert"/>
              </a:rPr>
            </a:br>
            <a:r>
              <a:rPr lang="en" sz="4000" b="1" cap="all" dirty="0">
                <a:latin typeface="Englebert"/>
                <a:ea typeface="Englebert"/>
                <a:cs typeface="Englebert"/>
                <a:sym typeface="Englebert"/>
              </a:rPr>
              <a:t>Create an Informational Brochure or  </a:t>
            </a:r>
            <a:endParaRPr sz="4000" b="1" cap="all" dirty="0">
              <a:latin typeface="Englebert"/>
              <a:ea typeface="Englebert"/>
              <a:cs typeface="Englebert"/>
              <a:sym typeface="Englebert"/>
            </a:endParaRPr>
          </a:p>
          <a:p>
            <a:pPr marL="0" lvl="0" indent="0" algn="ctr" rtl="0">
              <a:spcBef>
                <a:spcPts val="0"/>
              </a:spcBef>
              <a:spcAft>
                <a:spcPts val="0"/>
              </a:spcAft>
              <a:buNone/>
            </a:pPr>
            <a:r>
              <a:rPr lang="en" sz="4000" b="1" cap="all" dirty="0">
                <a:latin typeface="Englebert"/>
                <a:ea typeface="Englebert"/>
                <a:cs typeface="Englebert"/>
                <a:sym typeface="Englebert"/>
              </a:rPr>
              <a:t>Booklet for Our Community:</a:t>
            </a:r>
            <a:endParaRPr sz="4000" b="1" cap="all" dirty="0">
              <a:latin typeface="Englebert"/>
              <a:ea typeface="Englebert"/>
              <a:cs typeface="Englebert"/>
              <a:sym typeface="Englebert"/>
            </a:endParaRPr>
          </a:p>
          <a:p>
            <a:pPr marL="0" lvl="0" indent="0" algn="ctr" rtl="0">
              <a:spcBef>
                <a:spcPts val="0"/>
              </a:spcBef>
              <a:spcAft>
                <a:spcPts val="0"/>
              </a:spcAft>
              <a:buNone/>
            </a:pPr>
            <a:endParaRPr b="1" dirty="0">
              <a:latin typeface="Englebert"/>
              <a:ea typeface="Englebert"/>
              <a:cs typeface="Englebert"/>
              <a:sym typeface="Englebert"/>
            </a:endParaRPr>
          </a:p>
          <a:p>
            <a:pPr marL="0" lvl="0" indent="0" algn="ctr" rtl="0">
              <a:spcBef>
                <a:spcPts val="0"/>
              </a:spcBef>
              <a:spcAft>
                <a:spcPts val="0"/>
              </a:spcAft>
              <a:buNone/>
            </a:pPr>
            <a:r>
              <a:rPr lang="en" sz="4800" b="1" dirty="0">
                <a:latin typeface="Englebert"/>
                <a:ea typeface="Englebert"/>
                <a:cs typeface="Englebert"/>
                <a:sym typeface="Englebert"/>
              </a:rPr>
              <a:t>“How to Prevent Stormwater Pollution”</a:t>
            </a:r>
            <a:r>
              <a:rPr lang="en" sz="4500" b="1" dirty="0">
                <a:latin typeface="Englebert"/>
                <a:ea typeface="Englebert"/>
                <a:cs typeface="Englebert"/>
                <a:sym typeface="Englebert"/>
              </a:rPr>
              <a:t> </a:t>
            </a:r>
            <a:endParaRPr sz="4500" dirty="0"/>
          </a:p>
        </p:txBody>
      </p:sp>
      <p:sp>
        <p:nvSpPr>
          <p:cNvPr id="164" name="Shape 164"/>
          <p:cNvSpPr txBox="1"/>
          <p:nvPr/>
        </p:nvSpPr>
        <p:spPr>
          <a:xfrm>
            <a:off x="8298325" y="128175"/>
            <a:ext cx="534000" cy="452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dirty="0">
                <a:solidFill>
                  <a:schemeClr val="bg1">
                    <a:lumMod val="50000"/>
                  </a:schemeClr>
                </a:solidFill>
                <a:latin typeface="Englebert"/>
                <a:ea typeface="Englebert"/>
                <a:cs typeface="Englebert"/>
                <a:sym typeface="Englebert"/>
              </a:rPr>
              <a:t>S11</a:t>
            </a:r>
            <a:endParaRPr dirty="0">
              <a:solidFill>
                <a:schemeClr val="bg1">
                  <a:lumMod val="50000"/>
                </a:schemeClr>
              </a:solidFill>
              <a:latin typeface="Englebert"/>
              <a:ea typeface="Englebert"/>
              <a:cs typeface="Englebert"/>
              <a:sym typeface="Engleber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62100" y="88850"/>
            <a:ext cx="9009600" cy="4965000"/>
          </a:xfrm>
          <a:prstGeom prst="rect">
            <a:avLst/>
          </a:prstGeom>
          <a:solidFill>
            <a:srgbClr val="D0E0E3"/>
          </a:solidFill>
        </p:spPr>
        <p:txBody>
          <a:bodyPr spcFirstLastPara="1" wrap="square" lIns="91425" tIns="91425" rIns="91425" bIns="91425" anchor="t" anchorCtr="0">
            <a:noAutofit/>
          </a:bodyPr>
          <a:lstStyle/>
          <a:p>
            <a:pPr marL="0" lvl="0" indent="0">
              <a:spcBef>
                <a:spcPts val="0"/>
              </a:spcBef>
              <a:spcAft>
                <a:spcPts val="0"/>
              </a:spcAft>
              <a:buNone/>
            </a:pPr>
            <a:br>
              <a:rPr lang="en" sz="3000" b="1" dirty="0">
                <a:latin typeface="Englebert"/>
                <a:ea typeface="Englebert"/>
                <a:cs typeface="Englebert"/>
                <a:sym typeface="Englebert"/>
              </a:rPr>
            </a:br>
            <a:r>
              <a:rPr lang="en" sz="3000" b="1" u="sng" dirty="0">
                <a:latin typeface="Englebert"/>
                <a:ea typeface="Englebert"/>
                <a:cs typeface="Englebert"/>
                <a:sym typeface="Englebert"/>
              </a:rPr>
              <a:t>Instructions: </a:t>
            </a:r>
            <a:r>
              <a:rPr lang="en" sz="3000" b="1" dirty="0">
                <a:latin typeface="Englebert"/>
                <a:ea typeface="Englebert"/>
                <a:cs typeface="Englebert"/>
                <a:sym typeface="Englebert"/>
              </a:rPr>
              <a:t>Work with your group to research the following questions. Be sure to include the information in your brochure or booklet:</a:t>
            </a:r>
            <a:endParaRPr sz="3000" b="1" dirty="0">
              <a:latin typeface="Englebert"/>
              <a:ea typeface="Englebert"/>
              <a:cs typeface="Englebert"/>
              <a:sym typeface="Englebert"/>
            </a:endParaRPr>
          </a:p>
          <a:p>
            <a:pPr marL="0" lvl="0" indent="0">
              <a:spcBef>
                <a:spcPts val="0"/>
              </a:spcBef>
              <a:spcAft>
                <a:spcPts val="0"/>
              </a:spcAft>
              <a:buNone/>
            </a:pPr>
            <a:endParaRPr sz="3000" b="1" dirty="0">
              <a:latin typeface="Englebert"/>
              <a:ea typeface="Englebert"/>
              <a:cs typeface="Englebert"/>
              <a:sym typeface="Englebert"/>
            </a:endParaRPr>
          </a:p>
          <a:p>
            <a:pPr marL="0" lvl="0" indent="0" rtl="0">
              <a:spcBef>
                <a:spcPts val="0"/>
              </a:spcBef>
              <a:spcAft>
                <a:spcPts val="0"/>
              </a:spcAft>
              <a:buNone/>
            </a:pPr>
            <a:r>
              <a:rPr lang="en" sz="3000" b="1" dirty="0">
                <a:latin typeface="Englebert"/>
                <a:ea typeface="Englebert"/>
                <a:cs typeface="Englebert"/>
                <a:sym typeface="Englebert"/>
              </a:rPr>
              <a:t>	A. What is </a:t>
            </a:r>
            <a:r>
              <a:rPr lang="en-US" sz="3000" b="1" dirty="0">
                <a:latin typeface="Englebert"/>
                <a:ea typeface="Englebert"/>
                <a:cs typeface="Englebert"/>
                <a:sym typeface="Englebert"/>
              </a:rPr>
              <a:t>s</a:t>
            </a:r>
            <a:r>
              <a:rPr lang="en" sz="3000" b="1" dirty="0">
                <a:latin typeface="Englebert"/>
                <a:ea typeface="Englebert"/>
                <a:cs typeface="Englebert"/>
                <a:sym typeface="Englebert"/>
              </a:rPr>
              <a:t>tormwater pollution?</a:t>
            </a:r>
            <a:endParaRPr sz="3000" b="1" dirty="0">
              <a:latin typeface="Englebert"/>
              <a:ea typeface="Englebert"/>
              <a:cs typeface="Englebert"/>
              <a:sym typeface="Englebert"/>
            </a:endParaRPr>
          </a:p>
          <a:p>
            <a:pPr lvl="0"/>
            <a:r>
              <a:rPr lang="en" sz="3000" b="1" dirty="0">
                <a:latin typeface="Englebert"/>
                <a:ea typeface="Englebert"/>
                <a:cs typeface="Englebert"/>
                <a:sym typeface="Englebert"/>
              </a:rPr>
              <a:t>	B. What are some sources of </a:t>
            </a:r>
            <a:r>
              <a:rPr lang="en-US" sz="3000" b="1" dirty="0">
                <a:latin typeface="Englebert"/>
                <a:ea typeface="Englebert"/>
                <a:cs typeface="Englebert"/>
                <a:sym typeface="Englebert"/>
              </a:rPr>
              <a:t>s</a:t>
            </a:r>
            <a:r>
              <a:rPr lang="en" sz="3000" b="1" dirty="0">
                <a:latin typeface="Englebert"/>
                <a:ea typeface="Englebert"/>
                <a:cs typeface="Englebert"/>
                <a:sym typeface="Englebert"/>
              </a:rPr>
              <a:t>tormwater pollution?</a:t>
            </a:r>
            <a:endParaRPr sz="3000" b="1" dirty="0">
              <a:latin typeface="Englebert"/>
              <a:ea typeface="Englebert"/>
              <a:cs typeface="Englebert"/>
              <a:sym typeface="Englebert"/>
            </a:endParaRPr>
          </a:p>
          <a:p>
            <a:pPr lvl="0"/>
            <a:r>
              <a:rPr lang="en" sz="3000" b="1" dirty="0">
                <a:latin typeface="Englebert"/>
                <a:ea typeface="Englebert"/>
                <a:cs typeface="Englebert"/>
                <a:sym typeface="Englebert"/>
              </a:rPr>
              <a:t>	C. What can </a:t>
            </a:r>
            <a:r>
              <a:rPr lang="en-US" sz="3000" b="1" dirty="0">
                <a:latin typeface="Englebert"/>
                <a:ea typeface="Englebert"/>
                <a:cs typeface="Englebert"/>
                <a:sym typeface="Englebert"/>
              </a:rPr>
              <a:t>people</a:t>
            </a:r>
            <a:r>
              <a:rPr lang="en" sz="3000" b="1" dirty="0">
                <a:latin typeface="Englebert"/>
                <a:ea typeface="Englebert"/>
                <a:cs typeface="Englebert"/>
                <a:sym typeface="Englebert"/>
              </a:rPr>
              <a:t> do to prevent </a:t>
            </a:r>
            <a:r>
              <a:rPr lang="en-US" sz="3000" b="1" dirty="0">
                <a:latin typeface="Englebert"/>
                <a:ea typeface="Englebert"/>
                <a:cs typeface="Englebert"/>
                <a:sym typeface="Englebert"/>
              </a:rPr>
              <a:t>s</a:t>
            </a:r>
            <a:r>
              <a:rPr lang="en" sz="3000" b="1" dirty="0">
                <a:latin typeface="Englebert"/>
                <a:ea typeface="Englebert"/>
                <a:cs typeface="Englebert"/>
                <a:sym typeface="Englebert"/>
              </a:rPr>
              <a:t>tormwater 	   	    pollution?</a:t>
            </a:r>
            <a:endParaRPr sz="3000" b="1" dirty="0">
              <a:latin typeface="Englebert"/>
              <a:ea typeface="Englebert"/>
              <a:cs typeface="Englebert"/>
              <a:sym typeface="Englebert"/>
            </a:endParaRPr>
          </a:p>
        </p:txBody>
      </p:sp>
      <p:sp>
        <p:nvSpPr>
          <p:cNvPr id="170" name="Shape 170"/>
          <p:cNvSpPr txBox="1"/>
          <p:nvPr/>
        </p:nvSpPr>
        <p:spPr>
          <a:xfrm>
            <a:off x="8302125" y="88850"/>
            <a:ext cx="534000" cy="469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dirty="0">
                <a:solidFill>
                  <a:srgbClr val="666666"/>
                </a:solidFill>
                <a:latin typeface="Englebert"/>
                <a:sym typeface="Englebert"/>
              </a:rPr>
              <a:t>S12</a:t>
            </a:r>
            <a:endParaRPr dirty="0">
              <a:solidFill>
                <a:srgbClr val="666666"/>
              </a:solidFill>
              <a:latin typeface="Englebert"/>
              <a:sym typeface="Engleber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311700" y="140150"/>
            <a:ext cx="6247800" cy="770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latin typeface="Englebert"/>
                <a:ea typeface="Englebert"/>
                <a:cs typeface="Englebert"/>
                <a:sym typeface="Englebert"/>
              </a:rPr>
              <a:t>Engineering Design Process</a:t>
            </a:r>
            <a:endParaRPr dirty="0">
              <a:latin typeface="Englebert"/>
              <a:ea typeface="Englebert"/>
              <a:cs typeface="Englebert"/>
              <a:sym typeface="Englebert"/>
            </a:endParaRPr>
          </a:p>
        </p:txBody>
      </p:sp>
      <p:sp>
        <p:nvSpPr>
          <p:cNvPr id="176" name="Shape 176"/>
          <p:cNvSpPr txBox="1"/>
          <p:nvPr/>
        </p:nvSpPr>
        <p:spPr>
          <a:xfrm>
            <a:off x="6631225" y="3881325"/>
            <a:ext cx="2280600" cy="654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77" name="Shape 177"/>
          <p:cNvSpPr txBox="1"/>
          <p:nvPr/>
        </p:nvSpPr>
        <p:spPr>
          <a:xfrm>
            <a:off x="253450" y="3701800"/>
            <a:ext cx="1900500" cy="601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178" name="Shape 178"/>
          <p:cNvPicPr preferRelativeResize="0"/>
          <p:nvPr/>
        </p:nvPicPr>
        <p:blipFill>
          <a:blip r:embed="rId3">
            <a:alphaModFix/>
          </a:blip>
          <a:stretch>
            <a:fillRect/>
          </a:stretch>
        </p:blipFill>
        <p:spPr>
          <a:xfrm>
            <a:off x="466550" y="765900"/>
            <a:ext cx="5010050" cy="3823950"/>
          </a:xfrm>
          <a:prstGeom prst="rect">
            <a:avLst/>
          </a:prstGeom>
          <a:noFill/>
          <a:ln>
            <a:noFill/>
          </a:ln>
        </p:spPr>
      </p:pic>
      <p:sp>
        <p:nvSpPr>
          <p:cNvPr id="179" name="Shape 179"/>
          <p:cNvSpPr txBox="1"/>
          <p:nvPr/>
        </p:nvSpPr>
        <p:spPr>
          <a:xfrm>
            <a:off x="5645050" y="543525"/>
            <a:ext cx="3184200" cy="4268700"/>
          </a:xfrm>
          <a:prstGeom prst="rect">
            <a:avLst/>
          </a:prstGeom>
          <a:solidFill>
            <a:srgbClr val="D0E0E3"/>
          </a:solidFill>
          <a:ln w="9525" cap="flat" cmpd="sng">
            <a:solidFill>
              <a:srgbClr val="C9DAF8"/>
            </a:solidFill>
            <a:prstDash val="solid"/>
            <a:round/>
            <a:headEnd type="none" w="med" len="med"/>
            <a:tailEnd type="none" w="med" len="med"/>
          </a:ln>
        </p:spPr>
        <p:txBody>
          <a:bodyPr spcFirstLastPara="1" wrap="square" lIns="91425" tIns="91425" rIns="91425" bIns="91425" anchor="t" anchorCtr="0">
            <a:noAutofit/>
          </a:bodyPr>
          <a:lstStyle/>
          <a:p>
            <a:pPr marL="0" lvl="0" indent="0" rtl="0">
              <a:spcBef>
                <a:spcPts val="0"/>
              </a:spcBef>
              <a:spcAft>
                <a:spcPts val="0"/>
              </a:spcAft>
              <a:buNone/>
            </a:pPr>
            <a:r>
              <a:rPr lang="en" b="1" u="sng" dirty="0"/>
              <a:t>ASK</a:t>
            </a:r>
            <a:r>
              <a:rPr lang="en" dirty="0"/>
              <a:t>: What is the problem? How have others approached it? What are your constraints?</a:t>
            </a:r>
            <a:endParaRPr dirty="0"/>
          </a:p>
          <a:p>
            <a:pPr marL="0" lvl="0" indent="0" rtl="0">
              <a:spcBef>
                <a:spcPts val="0"/>
              </a:spcBef>
              <a:spcAft>
                <a:spcPts val="0"/>
              </a:spcAft>
              <a:buNone/>
            </a:pPr>
            <a:endParaRPr dirty="0"/>
          </a:p>
          <a:p>
            <a:pPr marL="0" lvl="0" indent="0" rtl="0">
              <a:spcBef>
                <a:spcPts val="0"/>
              </a:spcBef>
              <a:spcAft>
                <a:spcPts val="0"/>
              </a:spcAft>
              <a:buNone/>
            </a:pPr>
            <a:r>
              <a:rPr lang="en" b="1" u="sng" dirty="0"/>
              <a:t>IMAGINE</a:t>
            </a:r>
            <a:r>
              <a:rPr lang="en" dirty="0"/>
              <a:t>: What are some solutions? Brainstorm ideas and choose the best one.</a:t>
            </a:r>
            <a:endParaRPr dirty="0"/>
          </a:p>
          <a:p>
            <a:pPr marL="0" lvl="0" indent="0" rtl="0">
              <a:spcBef>
                <a:spcPts val="0"/>
              </a:spcBef>
              <a:spcAft>
                <a:spcPts val="0"/>
              </a:spcAft>
              <a:buNone/>
            </a:pPr>
            <a:endParaRPr dirty="0"/>
          </a:p>
          <a:p>
            <a:pPr marL="0" lvl="0" indent="0" rtl="0">
              <a:spcBef>
                <a:spcPts val="0"/>
              </a:spcBef>
              <a:spcAft>
                <a:spcPts val="0"/>
              </a:spcAft>
              <a:buNone/>
            </a:pPr>
            <a:r>
              <a:rPr lang="en" b="1" u="sng" dirty="0"/>
              <a:t>PLAN</a:t>
            </a:r>
            <a:r>
              <a:rPr lang="en" dirty="0"/>
              <a:t>: Draw a diagram or blueprint. Make lists of materials you will need.</a:t>
            </a:r>
            <a:endParaRPr dirty="0"/>
          </a:p>
          <a:p>
            <a:pPr marL="0" lvl="0" indent="0" rtl="0">
              <a:spcBef>
                <a:spcPts val="0"/>
              </a:spcBef>
              <a:spcAft>
                <a:spcPts val="0"/>
              </a:spcAft>
              <a:buNone/>
            </a:pPr>
            <a:endParaRPr dirty="0"/>
          </a:p>
          <a:p>
            <a:pPr marL="0" lvl="0" indent="0" rtl="0">
              <a:spcBef>
                <a:spcPts val="0"/>
              </a:spcBef>
              <a:spcAft>
                <a:spcPts val="0"/>
              </a:spcAft>
              <a:buNone/>
            </a:pPr>
            <a:r>
              <a:rPr lang="en" b="1" u="sng" dirty="0"/>
              <a:t>CREATE</a:t>
            </a:r>
            <a:r>
              <a:rPr lang="en" dirty="0"/>
              <a:t>: Follow your plan and create your prototype. Test it out!</a:t>
            </a:r>
            <a:endParaRPr dirty="0"/>
          </a:p>
          <a:p>
            <a:pPr marL="0" lvl="0" indent="0" rtl="0">
              <a:spcBef>
                <a:spcPts val="0"/>
              </a:spcBef>
              <a:spcAft>
                <a:spcPts val="0"/>
              </a:spcAft>
              <a:buNone/>
            </a:pPr>
            <a:endParaRPr dirty="0"/>
          </a:p>
          <a:p>
            <a:pPr marL="0" lvl="0" indent="0" rtl="0">
              <a:spcBef>
                <a:spcPts val="0"/>
              </a:spcBef>
              <a:spcAft>
                <a:spcPts val="0"/>
              </a:spcAft>
              <a:buNone/>
            </a:pPr>
            <a:r>
              <a:rPr lang="en" b="1" u="sng" dirty="0"/>
              <a:t>IMPROVE</a:t>
            </a:r>
            <a:r>
              <a:rPr lang="en" dirty="0"/>
              <a:t>: What works? What doesn't? What could work better? Modify your design to make it better. Test it out!</a:t>
            </a:r>
            <a:endParaRPr sz="1600" dirty="0">
              <a:solidFill>
                <a:srgbClr val="474747"/>
              </a:solidFill>
              <a:highlight>
                <a:srgbClr val="FFFFFF"/>
              </a:highlight>
            </a:endParaRPr>
          </a:p>
          <a:p>
            <a:pPr marL="0" lvl="0" indent="0">
              <a:spcBef>
                <a:spcPts val="0"/>
              </a:spcBef>
              <a:spcAft>
                <a:spcPts val="0"/>
              </a:spcAft>
              <a:buNone/>
            </a:pPr>
            <a:endParaRPr dirty="0"/>
          </a:p>
        </p:txBody>
      </p:sp>
      <p:sp>
        <p:nvSpPr>
          <p:cNvPr id="180" name="Shape 180"/>
          <p:cNvSpPr txBox="1"/>
          <p:nvPr/>
        </p:nvSpPr>
        <p:spPr>
          <a:xfrm>
            <a:off x="8298325" y="128175"/>
            <a:ext cx="534000" cy="415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dirty="0">
                <a:solidFill>
                  <a:srgbClr val="666666"/>
                </a:solidFill>
                <a:latin typeface="Englebert"/>
                <a:ea typeface="Englebert"/>
                <a:cs typeface="Englebert"/>
                <a:sym typeface="Englebert"/>
              </a:rPr>
              <a:t>S13</a:t>
            </a:r>
            <a:endParaRPr dirty="0">
              <a:solidFill>
                <a:srgbClr val="666666"/>
              </a:solidFill>
              <a:latin typeface="Englebert"/>
              <a:ea typeface="Englebert"/>
              <a:cs typeface="Englebert"/>
              <a:sym typeface="Englebert"/>
            </a:endParaRPr>
          </a:p>
        </p:txBody>
      </p:sp>
      <p:sp>
        <p:nvSpPr>
          <p:cNvPr id="181" name="Shape 181"/>
          <p:cNvSpPr txBox="1"/>
          <p:nvPr/>
        </p:nvSpPr>
        <p:spPr>
          <a:xfrm>
            <a:off x="253450" y="4589850"/>
            <a:ext cx="5225400" cy="415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600" u="sng" dirty="0">
                <a:solidFill>
                  <a:schemeClr val="accent5"/>
                </a:solidFill>
                <a:hlinkClick r:id="rId4"/>
              </a:rPr>
              <a:t>https://eie.org/overview/engineering-design-process</a:t>
            </a:r>
            <a:endParaRPr sz="6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Shape 186"/>
          <p:cNvPicPr preferRelativeResize="0"/>
          <p:nvPr/>
        </p:nvPicPr>
        <p:blipFill>
          <a:blip r:embed="rId3">
            <a:alphaModFix/>
          </a:blip>
          <a:stretch>
            <a:fillRect/>
          </a:stretch>
        </p:blipFill>
        <p:spPr>
          <a:xfrm>
            <a:off x="3062129" y="162962"/>
            <a:ext cx="3399951" cy="4817575"/>
          </a:xfrm>
          <a:prstGeom prst="rect">
            <a:avLst/>
          </a:prstGeom>
          <a:noFill/>
          <a:ln>
            <a:noFill/>
          </a:ln>
        </p:spPr>
      </p:pic>
      <p:sp>
        <p:nvSpPr>
          <p:cNvPr id="187" name="Shape 187"/>
          <p:cNvSpPr txBox="1"/>
          <p:nvPr/>
        </p:nvSpPr>
        <p:spPr>
          <a:xfrm rot="760305">
            <a:off x="6579966" y="1230051"/>
            <a:ext cx="2621656" cy="1365885"/>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3600" dirty="0">
                <a:solidFill>
                  <a:srgbClr val="1155CC"/>
                </a:solidFill>
                <a:latin typeface="Englebert"/>
                <a:ea typeface="Englebert"/>
                <a:cs typeface="Englebert"/>
                <a:sym typeface="Englebert"/>
              </a:rPr>
              <a:t>Can you design a better solution?</a:t>
            </a:r>
            <a:endParaRPr sz="3600" dirty="0">
              <a:solidFill>
                <a:srgbClr val="1155CC"/>
              </a:solidFill>
              <a:latin typeface="Englebert"/>
              <a:ea typeface="Englebert"/>
              <a:cs typeface="Englebert"/>
              <a:sym typeface="Englebert"/>
            </a:endParaRPr>
          </a:p>
        </p:txBody>
      </p:sp>
      <p:sp>
        <p:nvSpPr>
          <p:cNvPr id="188" name="Shape 188"/>
          <p:cNvSpPr txBox="1"/>
          <p:nvPr/>
        </p:nvSpPr>
        <p:spPr>
          <a:xfrm rot="-737">
            <a:off x="73894" y="249035"/>
            <a:ext cx="2798100" cy="70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u="sng" dirty="0">
                <a:solidFill>
                  <a:srgbClr val="1155CC"/>
                </a:solidFill>
                <a:latin typeface="Englebert"/>
                <a:ea typeface="Englebert"/>
                <a:cs typeface="Englebert"/>
                <a:sym typeface="Englebert"/>
              </a:rPr>
              <a:t>Background</a:t>
            </a:r>
            <a:r>
              <a:rPr lang="en" sz="2400" b="1" dirty="0">
                <a:solidFill>
                  <a:srgbClr val="1155CC"/>
                </a:solidFill>
                <a:latin typeface="Englebert"/>
                <a:ea typeface="Englebert"/>
                <a:cs typeface="Englebert"/>
                <a:sym typeface="Englebert"/>
              </a:rPr>
              <a:t>: </a:t>
            </a:r>
            <a:r>
              <a:rPr lang="en" sz="2400" dirty="0">
                <a:solidFill>
                  <a:srgbClr val="1155CC"/>
                </a:solidFill>
                <a:latin typeface="Englebert"/>
                <a:ea typeface="Englebert"/>
                <a:cs typeface="Englebert"/>
                <a:sym typeface="Englebert"/>
              </a:rPr>
              <a:t>LA County Public Works uses screens made out of fine mesh material to catch </a:t>
            </a:r>
            <a:r>
              <a:rPr lang="en-US" sz="2400" dirty="0">
                <a:solidFill>
                  <a:srgbClr val="1155CC"/>
                </a:solidFill>
                <a:latin typeface="Englebert"/>
                <a:ea typeface="Englebert"/>
                <a:cs typeface="Englebert"/>
                <a:sym typeface="Englebert"/>
              </a:rPr>
              <a:t>s</a:t>
            </a:r>
            <a:r>
              <a:rPr lang="en" sz="2400" dirty="0">
                <a:solidFill>
                  <a:srgbClr val="1155CC"/>
                </a:solidFill>
                <a:latin typeface="Englebert"/>
                <a:ea typeface="Englebert"/>
                <a:cs typeface="Englebert"/>
                <a:sym typeface="Englebert"/>
              </a:rPr>
              <a:t>tormwater </a:t>
            </a:r>
            <a:r>
              <a:rPr lang="en-US" sz="2400" dirty="0">
                <a:solidFill>
                  <a:srgbClr val="1155CC"/>
                </a:solidFill>
                <a:latin typeface="Englebert"/>
                <a:ea typeface="Englebert"/>
                <a:cs typeface="Englebert"/>
                <a:sym typeface="Englebert"/>
              </a:rPr>
              <a:t>p</a:t>
            </a:r>
            <a:r>
              <a:rPr lang="en" sz="2400" dirty="0">
                <a:solidFill>
                  <a:srgbClr val="1155CC"/>
                </a:solidFill>
                <a:latin typeface="Englebert"/>
                <a:ea typeface="Englebert"/>
                <a:cs typeface="Englebert"/>
                <a:sym typeface="Englebert"/>
              </a:rPr>
              <a:t>ollut</a:t>
            </a:r>
            <a:r>
              <a:rPr lang="en-US" sz="2400" dirty="0">
                <a:solidFill>
                  <a:srgbClr val="1155CC"/>
                </a:solidFill>
                <a:latin typeface="Englebert"/>
                <a:ea typeface="Englebert"/>
                <a:cs typeface="Englebert"/>
                <a:sym typeface="Englebert"/>
              </a:rPr>
              <a:t>ants.</a:t>
            </a:r>
            <a:r>
              <a:rPr lang="en" sz="2400" dirty="0">
                <a:solidFill>
                  <a:srgbClr val="1155CC"/>
                </a:solidFill>
                <a:latin typeface="Englebert"/>
                <a:ea typeface="Englebert"/>
                <a:cs typeface="Englebert"/>
                <a:sym typeface="Englebert"/>
              </a:rPr>
              <a:t> </a:t>
            </a:r>
            <a:r>
              <a:rPr lang="en" sz="2400" b="1" u="sng" dirty="0">
                <a:solidFill>
                  <a:srgbClr val="1155CC"/>
                </a:solidFill>
                <a:latin typeface="Englebert"/>
                <a:ea typeface="Englebert"/>
                <a:cs typeface="Englebert"/>
                <a:sym typeface="Englebert"/>
              </a:rPr>
              <a:t>Problem</a:t>
            </a:r>
            <a:r>
              <a:rPr lang="en" sz="2400" b="1" dirty="0">
                <a:solidFill>
                  <a:srgbClr val="1155CC"/>
                </a:solidFill>
                <a:latin typeface="Englebert"/>
                <a:ea typeface="Englebert"/>
                <a:cs typeface="Englebert"/>
                <a:sym typeface="Englebert"/>
              </a:rPr>
              <a:t>: </a:t>
            </a:r>
            <a:r>
              <a:rPr lang="en" sz="2400" dirty="0">
                <a:solidFill>
                  <a:srgbClr val="1155CC"/>
                </a:solidFill>
                <a:latin typeface="Englebert"/>
                <a:ea typeface="Englebert"/>
                <a:cs typeface="Englebert"/>
                <a:sym typeface="Englebert"/>
              </a:rPr>
              <a:t>When </a:t>
            </a:r>
            <a:r>
              <a:rPr lang="en-US" sz="2400" dirty="0">
                <a:solidFill>
                  <a:srgbClr val="1155CC"/>
                </a:solidFill>
                <a:latin typeface="Englebert"/>
                <a:ea typeface="Englebert"/>
                <a:cs typeface="Englebert"/>
                <a:sym typeface="Englebert"/>
              </a:rPr>
              <a:t>waste</a:t>
            </a:r>
            <a:r>
              <a:rPr lang="en" sz="2400" dirty="0">
                <a:solidFill>
                  <a:srgbClr val="1155CC"/>
                </a:solidFill>
                <a:latin typeface="Englebert"/>
                <a:ea typeface="Englebert"/>
                <a:cs typeface="Englebert"/>
                <a:sym typeface="Englebert"/>
              </a:rPr>
              <a:t> covers the fine mesh, </a:t>
            </a:r>
            <a:r>
              <a:rPr lang="en-US" sz="2400" dirty="0">
                <a:solidFill>
                  <a:srgbClr val="1155CC"/>
                </a:solidFill>
                <a:latin typeface="Englebert"/>
                <a:ea typeface="Englebert"/>
                <a:cs typeface="Englebert"/>
                <a:sym typeface="Englebert"/>
              </a:rPr>
              <a:t>the </a:t>
            </a:r>
            <a:r>
              <a:rPr lang="en" sz="2400" dirty="0">
                <a:solidFill>
                  <a:srgbClr val="1155CC"/>
                </a:solidFill>
                <a:latin typeface="Englebert"/>
                <a:ea typeface="Englebert"/>
                <a:cs typeface="Englebert"/>
                <a:sym typeface="Englebert"/>
              </a:rPr>
              <a:t>stormwater overflows and goes to the ocean and beaches. </a:t>
            </a:r>
            <a:endParaRPr sz="2400" dirty="0"/>
          </a:p>
        </p:txBody>
      </p:sp>
      <p:sp>
        <p:nvSpPr>
          <p:cNvPr id="189" name="Shape 189"/>
          <p:cNvSpPr txBox="1"/>
          <p:nvPr/>
        </p:nvSpPr>
        <p:spPr>
          <a:xfrm>
            <a:off x="8298325" y="128175"/>
            <a:ext cx="534000" cy="415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666666"/>
                </a:solidFill>
                <a:latin typeface="Englebert"/>
                <a:ea typeface="Englebert"/>
                <a:cs typeface="Englebert"/>
                <a:sym typeface="Englebert"/>
              </a:rPr>
              <a:t>S14</a:t>
            </a:r>
            <a:endParaRPr>
              <a:solidFill>
                <a:srgbClr val="666666"/>
              </a:solidFill>
              <a:latin typeface="Englebert"/>
              <a:ea typeface="Englebert"/>
              <a:cs typeface="Englebert"/>
              <a:sym typeface="Englebert"/>
            </a:endParaRPr>
          </a:p>
        </p:txBody>
      </p:sp>
      <p:sp>
        <p:nvSpPr>
          <p:cNvPr id="3" name="Rectangle 2">
            <a:extLst>
              <a:ext uri="{FF2B5EF4-FFF2-40B4-BE49-F238E27FC236}">
                <a16:creationId xmlns:a16="http://schemas.microsoft.com/office/drawing/2014/main" id="{5421EF82-C175-4201-8D7D-C1E5AB79E218}"/>
              </a:ext>
            </a:extLst>
          </p:cNvPr>
          <p:cNvSpPr/>
          <p:nvPr/>
        </p:nvSpPr>
        <p:spPr>
          <a:xfrm>
            <a:off x="3947618" y="4928056"/>
            <a:ext cx="1628972" cy="215444"/>
          </a:xfrm>
          <a:prstGeom prst="rect">
            <a:avLst/>
          </a:prstGeom>
        </p:spPr>
        <p:txBody>
          <a:bodyPr wrap="none">
            <a:spAutoFit/>
          </a:bodyPr>
          <a:lstStyle/>
          <a:p>
            <a:r>
              <a:rPr lang="en-US" sz="800" dirty="0">
                <a:latin typeface="Calibri" panose="020F0502020204030204" pitchFamily="34" charset="0"/>
                <a:ea typeface="Calibri" panose="020F0502020204030204" pitchFamily="34" charset="0"/>
                <a:cs typeface="Times New Roman" panose="02020603050405020304" pitchFamily="18" charset="0"/>
              </a:rPr>
              <a:t>Photo Credit: Miguel Mendoza, Jr. </a:t>
            </a:r>
            <a:endParaRPr lang="en-US" sz="8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68550" y="106200"/>
            <a:ext cx="9006900" cy="4931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u="sng" dirty="0">
                <a:solidFill>
                  <a:srgbClr val="1155CC"/>
                </a:solidFill>
                <a:latin typeface="Englebert"/>
                <a:ea typeface="Englebert"/>
                <a:cs typeface="Englebert"/>
                <a:sym typeface="Englebert"/>
              </a:rPr>
              <a:t>Constraints</a:t>
            </a:r>
            <a:r>
              <a:rPr lang="en" b="1" dirty="0">
                <a:solidFill>
                  <a:srgbClr val="1155CC"/>
                </a:solidFill>
                <a:latin typeface="Englebert"/>
                <a:ea typeface="Englebert"/>
                <a:cs typeface="Englebert"/>
                <a:sym typeface="Englebert"/>
              </a:rPr>
              <a:t>: </a:t>
            </a:r>
            <a:r>
              <a:rPr lang="en" dirty="0">
                <a:solidFill>
                  <a:srgbClr val="1155CC"/>
                </a:solidFill>
                <a:latin typeface="Englebert"/>
                <a:ea typeface="Englebert"/>
                <a:cs typeface="Englebert"/>
                <a:sym typeface="Englebert"/>
              </a:rPr>
              <a:t>Limitations to a design.</a:t>
            </a:r>
            <a:endParaRPr dirty="0">
              <a:solidFill>
                <a:srgbClr val="1155CC"/>
              </a:solidFill>
              <a:latin typeface="Englebert"/>
              <a:ea typeface="Englebert"/>
              <a:cs typeface="Englebert"/>
              <a:sym typeface="Englebert"/>
            </a:endParaRPr>
          </a:p>
          <a:p>
            <a:pPr marL="0" lvl="0" indent="0">
              <a:spcBef>
                <a:spcPts val="0"/>
              </a:spcBef>
              <a:spcAft>
                <a:spcPts val="0"/>
              </a:spcAft>
              <a:buNone/>
            </a:pPr>
            <a:endParaRPr dirty="0">
              <a:solidFill>
                <a:srgbClr val="1155CC"/>
              </a:solidFill>
              <a:latin typeface="Englebert"/>
              <a:ea typeface="Englebert"/>
              <a:cs typeface="Englebert"/>
              <a:sym typeface="Englebert"/>
            </a:endParaRPr>
          </a:p>
          <a:p>
            <a:pPr marL="0" lvl="0" indent="0" rtl="0">
              <a:spcBef>
                <a:spcPts val="0"/>
              </a:spcBef>
              <a:spcAft>
                <a:spcPts val="0"/>
              </a:spcAft>
              <a:buNone/>
            </a:pPr>
            <a:r>
              <a:rPr lang="en" dirty="0">
                <a:solidFill>
                  <a:srgbClr val="1155CC"/>
                </a:solidFill>
                <a:latin typeface="Englebert"/>
                <a:ea typeface="Englebert"/>
                <a:cs typeface="Englebert"/>
                <a:sym typeface="Englebert"/>
              </a:rPr>
              <a:t>What are some </a:t>
            </a:r>
            <a:endParaRPr dirty="0">
              <a:solidFill>
                <a:srgbClr val="1155CC"/>
              </a:solidFill>
              <a:latin typeface="Englebert"/>
              <a:ea typeface="Englebert"/>
              <a:cs typeface="Englebert"/>
              <a:sym typeface="Englebert"/>
            </a:endParaRPr>
          </a:p>
          <a:p>
            <a:pPr marL="0" lvl="0" indent="0" rtl="0">
              <a:spcBef>
                <a:spcPts val="0"/>
              </a:spcBef>
              <a:spcAft>
                <a:spcPts val="0"/>
              </a:spcAft>
              <a:buNone/>
            </a:pPr>
            <a:r>
              <a:rPr lang="en" dirty="0">
                <a:solidFill>
                  <a:srgbClr val="1155CC"/>
                </a:solidFill>
                <a:latin typeface="Englebert"/>
                <a:ea typeface="Englebert"/>
                <a:cs typeface="Englebert"/>
                <a:sym typeface="Englebert"/>
              </a:rPr>
              <a:t>constraints when using </a:t>
            </a:r>
            <a:endParaRPr dirty="0">
              <a:solidFill>
                <a:srgbClr val="1155CC"/>
              </a:solidFill>
              <a:latin typeface="Englebert"/>
              <a:ea typeface="Englebert"/>
              <a:cs typeface="Englebert"/>
              <a:sym typeface="Englebert"/>
            </a:endParaRPr>
          </a:p>
          <a:p>
            <a:pPr marL="0" lvl="0" indent="0">
              <a:spcBef>
                <a:spcPts val="0"/>
              </a:spcBef>
              <a:spcAft>
                <a:spcPts val="0"/>
              </a:spcAft>
              <a:buNone/>
            </a:pPr>
            <a:r>
              <a:rPr lang="en" dirty="0">
                <a:solidFill>
                  <a:srgbClr val="1155CC"/>
                </a:solidFill>
                <a:latin typeface="Englebert"/>
                <a:ea typeface="Englebert"/>
                <a:cs typeface="Englebert"/>
                <a:sym typeface="Englebert"/>
              </a:rPr>
              <a:t>a mesh screen to filter</a:t>
            </a:r>
            <a:endParaRPr dirty="0">
              <a:solidFill>
                <a:srgbClr val="1155CC"/>
              </a:solidFill>
              <a:latin typeface="Englebert"/>
              <a:ea typeface="Englebert"/>
              <a:cs typeface="Englebert"/>
              <a:sym typeface="Englebert"/>
            </a:endParaRPr>
          </a:p>
          <a:p>
            <a:pPr marL="0" lvl="0" indent="0" rtl="0">
              <a:spcBef>
                <a:spcPts val="0"/>
              </a:spcBef>
              <a:spcAft>
                <a:spcPts val="0"/>
              </a:spcAft>
              <a:buNone/>
            </a:pPr>
            <a:r>
              <a:rPr lang="en" dirty="0">
                <a:solidFill>
                  <a:srgbClr val="1155CC"/>
                </a:solidFill>
                <a:latin typeface="Englebert"/>
                <a:ea typeface="Englebert"/>
                <a:cs typeface="Englebert"/>
                <a:sym typeface="Englebert"/>
              </a:rPr>
              <a:t>out pollut</a:t>
            </a:r>
            <a:r>
              <a:rPr lang="en-US" dirty="0">
                <a:solidFill>
                  <a:srgbClr val="1155CC"/>
                </a:solidFill>
                <a:latin typeface="Englebert"/>
                <a:ea typeface="Englebert"/>
                <a:cs typeface="Englebert"/>
                <a:sym typeface="Englebert"/>
              </a:rPr>
              <a:t>ants</a:t>
            </a:r>
            <a:r>
              <a:rPr lang="en" dirty="0">
                <a:solidFill>
                  <a:srgbClr val="1155CC"/>
                </a:solidFill>
                <a:latin typeface="Englebert"/>
                <a:ea typeface="Englebert"/>
                <a:cs typeface="Englebert"/>
                <a:sym typeface="Englebert"/>
              </a:rPr>
              <a:t> at this</a:t>
            </a:r>
            <a:endParaRPr dirty="0">
              <a:solidFill>
                <a:srgbClr val="1155CC"/>
              </a:solidFill>
              <a:latin typeface="Englebert"/>
              <a:ea typeface="Englebert"/>
              <a:cs typeface="Englebert"/>
              <a:sym typeface="Englebert"/>
            </a:endParaRPr>
          </a:p>
          <a:p>
            <a:pPr marL="0" lvl="0" indent="0" rtl="0">
              <a:spcBef>
                <a:spcPts val="0"/>
              </a:spcBef>
              <a:spcAft>
                <a:spcPts val="0"/>
              </a:spcAft>
              <a:buNone/>
            </a:pPr>
            <a:r>
              <a:rPr lang="en" dirty="0">
                <a:solidFill>
                  <a:srgbClr val="1155CC"/>
                </a:solidFill>
                <a:latin typeface="Englebert"/>
                <a:ea typeface="Englebert"/>
                <a:cs typeface="Englebert"/>
                <a:sym typeface="Englebert"/>
              </a:rPr>
              <a:t>catch basin?</a:t>
            </a:r>
            <a:endParaRPr dirty="0">
              <a:solidFill>
                <a:srgbClr val="1155CC"/>
              </a:solidFill>
              <a:latin typeface="Englebert"/>
              <a:ea typeface="Englebert"/>
              <a:cs typeface="Englebert"/>
              <a:sym typeface="Englebert"/>
            </a:endParaRPr>
          </a:p>
          <a:p>
            <a:pPr marL="0" lvl="0" indent="457200">
              <a:spcBef>
                <a:spcPts val="0"/>
              </a:spcBef>
              <a:spcAft>
                <a:spcPts val="0"/>
              </a:spcAft>
              <a:buNone/>
            </a:pPr>
            <a:endParaRPr dirty="0">
              <a:latin typeface="Englebert"/>
              <a:ea typeface="Englebert"/>
              <a:cs typeface="Englebert"/>
              <a:sym typeface="Englebert"/>
            </a:endParaRPr>
          </a:p>
          <a:p>
            <a:pPr marL="0" lvl="0" indent="0">
              <a:spcBef>
                <a:spcPts val="0"/>
              </a:spcBef>
              <a:spcAft>
                <a:spcPts val="0"/>
              </a:spcAft>
              <a:buNone/>
            </a:pPr>
            <a:endParaRPr dirty="0">
              <a:latin typeface="Englebert"/>
              <a:ea typeface="Englebert"/>
              <a:cs typeface="Englebert"/>
              <a:sym typeface="Englebert"/>
            </a:endParaRPr>
          </a:p>
        </p:txBody>
      </p:sp>
      <p:pic>
        <p:nvPicPr>
          <p:cNvPr id="195" name="Shape 195"/>
          <p:cNvPicPr preferRelativeResize="0"/>
          <p:nvPr/>
        </p:nvPicPr>
        <p:blipFill>
          <a:blip r:embed="rId3">
            <a:alphaModFix/>
          </a:blip>
          <a:stretch>
            <a:fillRect/>
          </a:stretch>
        </p:blipFill>
        <p:spPr>
          <a:xfrm>
            <a:off x="5354300" y="881352"/>
            <a:ext cx="2873901" cy="4072175"/>
          </a:xfrm>
          <a:prstGeom prst="rect">
            <a:avLst/>
          </a:prstGeom>
          <a:noFill/>
          <a:ln>
            <a:noFill/>
          </a:ln>
        </p:spPr>
      </p:pic>
      <p:sp>
        <p:nvSpPr>
          <p:cNvPr id="196" name="Shape 196"/>
          <p:cNvSpPr txBox="1"/>
          <p:nvPr/>
        </p:nvSpPr>
        <p:spPr>
          <a:xfrm>
            <a:off x="8298325" y="128175"/>
            <a:ext cx="534000" cy="415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666666"/>
                </a:solidFill>
                <a:latin typeface="Englebert"/>
                <a:ea typeface="Englebert"/>
                <a:cs typeface="Englebert"/>
                <a:sym typeface="Englebert"/>
              </a:rPr>
              <a:t>S15</a:t>
            </a:r>
            <a:endParaRPr>
              <a:solidFill>
                <a:srgbClr val="666666"/>
              </a:solidFill>
              <a:latin typeface="Englebert"/>
              <a:ea typeface="Englebert"/>
              <a:cs typeface="Englebert"/>
              <a:sym typeface="Englebert"/>
            </a:endParaRPr>
          </a:p>
        </p:txBody>
      </p:sp>
      <p:sp>
        <p:nvSpPr>
          <p:cNvPr id="5" name="Rectangle 4">
            <a:extLst>
              <a:ext uri="{FF2B5EF4-FFF2-40B4-BE49-F238E27FC236}">
                <a16:creationId xmlns:a16="http://schemas.microsoft.com/office/drawing/2014/main" id="{43B8C477-458D-4B8E-8B26-6E331B440488}"/>
              </a:ext>
            </a:extLst>
          </p:cNvPr>
          <p:cNvSpPr/>
          <p:nvPr/>
        </p:nvSpPr>
        <p:spPr>
          <a:xfrm>
            <a:off x="5976764" y="4928056"/>
            <a:ext cx="1628972" cy="215444"/>
          </a:xfrm>
          <a:prstGeom prst="rect">
            <a:avLst/>
          </a:prstGeom>
        </p:spPr>
        <p:txBody>
          <a:bodyPr wrap="none">
            <a:spAutoFit/>
          </a:bodyPr>
          <a:lstStyle/>
          <a:p>
            <a:r>
              <a:rPr lang="en-US" sz="800" dirty="0">
                <a:latin typeface="Calibri" panose="020F0502020204030204" pitchFamily="34" charset="0"/>
                <a:ea typeface="Calibri" panose="020F0502020204030204" pitchFamily="34" charset="0"/>
                <a:cs typeface="Times New Roman" panose="02020603050405020304" pitchFamily="18" charset="0"/>
              </a:rPr>
              <a:t>Photo Credit: Miguel Mendoza, Jr. </a:t>
            </a:r>
            <a:endParaRPr lang="en-US" sz="8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p:nvPr/>
        </p:nvSpPr>
        <p:spPr>
          <a:xfrm>
            <a:off x="628225" y="418800"/>
            <a:ext cx="8152800" cy="1061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3600" b="1" u="sng" dirty="0">
                <a:solidFill>
                  <a:srgbClr val="1155CC"/>
                </a:solidFill>
                <a:latin typeface="Englebert"/>
                <a:ea typeface="Englebert"/>
                <a:cs typeface="Englebert"/>
                <a:sym typeface="Englebert"/>
              </a:rPr>
              <a:t>Imagine</a:t>
            </a:r>
            <a:r>
              <a:rPr lang="en" sz="3600" b="1" dirty="0">
                <a:solidFill>
                  <a:srgbClr val="1155CC"/>
                </a:solidFill>
                <a:latin typeface="Englebert"/>
                <a:ea typeface="Englebert"/>
                <a:cs typeface="Englebert"/>
                <a:sym typeface="Englebert"/>
              </a:rPr>
              <a:t>: </a:t>
            </a:r>
            <a:r>
              <a:rPr lang="en" sz="3600" dirty="0">
                <a:solidFill>
                  <a:srgbClr val="1155CC"/>
                </a:solidFill>
                <a:latin typeface="Englebert"/>
                <a:ea typeface="Englebert"/>
                <a:cs typeface="Englebert"/>
                <a:sym typeface="Englebert"/>
              </a:rPr>
              <a:t>Use creativity and ingenuity to develop a solution to filter out pollutants at catch basins.</a:t>
            </a:r>
            <a:endParaRPr sz="3600" dirty="0">
              <a:solidFill>
                <a:srgbClr val="1155CC"/>
              </a:solidFill>
              <a:latin typeface="Englebert"/>
              <a:ea typeface="Englebert"/>
              <a:cs typeface="Englebert"/>
              <a:sym typeface="Englebert"/>
            </a:endParaRPr>
          </a:p>
          <a:p>
            <a:pPr marL="0" lvl="0" indent="0">
              <a:spcBef>
                <a:spcPts val="0"/>
              </a:spcBef>
              <a:spcAft>
                <a:spcPts val="0"/>
              </a:spcAft>
              <a:buNone/>
            </a:pPr>
            <a:endParaRPr sz="1800" dirty="0">
              <a:solidFill>
                <a:srgbClr val="1155CC"/>
              </a:solidFill>
              <a:latin typeface="Englebert"/>
              <a:ea typeface="Englebert"/>
              <a:cs typeface="Englebert"/>
              <a:sym typeface="Englebert"/>
            </a:endParaRPr>
          </a:p>
          <a:p>
            <a:pPr marL="0" lvl="0" indent="0">
              <a:spcBef>
                <a:spcPts val="0"/>
              </a:spcBef>
              <a:spcAft>
                <a:spcPts val="0"/>
              </a:spcAft>
              <a:buNone/>
            </a:pPr>
            <a:r>
              <a:rPr lang="en" sz="3600" dirty="0">
                <a:solidFill>
                  <a:srgbClr val="1155CC"/>
                </a:solidFill>
                <a:latin typeface="Englebert"/>
                <a:ea typeface="Englebert"/>
                <a:cs typeface="Englebert"/>
                <a:sym typeface="Englebert"/>
              </a:rPr>
              <a:t>	-Let your imagination run wild!</a:t>
            </a:r>
            <a:endParaRPr sz="3600" dirty="0">
              <a:solidFill>
                <a:srgbClr val="1155CC"/>
              </a:solidFill>
              <a:latin typeface="Englebert"/>
              <a:ea typeface="Englebert"/>
              <a:cs typeface="Englebert"/>
              <a:sym typeface="Englebert"/>
            </a:endParaRPr>
          </a:p>
          <a:p>
            <a:pPr marL="0" lvl="0" indent="0">
              <a:spcBef>
                <a:spcPts val="0"/>
              </a:spcBef>
              <a:spcAft>
                <a:spcPts val="0"/>
              </a:spcAft>
              <a:buNone/>
            </a:pPr>
            <a:r>
              <a:rPr lang="en" sz="3600" dirty="0">
                <a:solidFill>
                  <a:srgbClr val="1155CC"/>
                </a:solidFill>
                <a:latin typeface="Englebert"/>
                <a:ea typeface="Englebert"/>
                <a:cs typeface="Englebert"/>
                <a:sym typeface="Englebert"/>
              </a:rPr>
              <a:t>	-Brainstorm some ideas</a:t>
            </a:r>
            <a:endParaRPr sz="3600" dirty="0">
              <a:solidFill>
                <a:srgbClr val="1155CC"/>
              </a:solidFill>
              <a:latin typeface="Englebert"/>
              <a:ea typeface="Englebert"/>
              <a:cs typeface="Englebert"/>
              <a:sym typeface="Englebert"/>
            </a:endParaRPr>
          </a:p>
          <a:p>
            <a:pPr marL="0" lvl="0" indent="0">
              <a:spcBef>
                <a:spcPts val="0"/>
              </a:spcBef>
              <a:spcAft>
                <a:spcPts val="0"/>
              </a:spcAft>
              <a:buNone/>
            </a:pPr>
            <a:r>
              <a:rPr lang="en" sz="3600" dirty="0">
                <a:solidFill>
                  <a:srgbClr val="1155CC"/>
                </a:solidFill>
                <a:latin typeface="Englebert"/>
                <a:ea typeface="Englebert"/>
                <a:cs typeface="Englebert"/>
                <a:sym typeface="Englebert"/>
              </a:rPr>
              <a:t>	-Pick the best one to plan further </a:t>
            </a:r>
            <a:endParaRPr sz="3600" dirty="0">
              <a:solidFill>
                <a:srgbClr val="1155CC"/>
              </a:solidFill>
              <a:latin typeface="Englebert"/>
              <a:ea typeface="Englebert"/>
              <a:cs typeface="Englebert"/>
              <a:sym typeface="Englebert"/>
            </a:endParaRPr>
          </a:p>
        </p:txBody>
      </p:sp>
      <p:sp>
        <p:nvSpPr>
          <p:cNvPr id="3" name="Shape 196">
            <a:extLst>
              <a:ext uri="{FF2B5EF4-FFF2-40B4-BE49-F238E27FC236}">
                <a16:creationId xmlns:a16="http://schemas.microsoft.com/office/drawing/2014/main" id="{11167B38-5489-438A-87AF-E29F87B161B3}"/>
              </a:ext>
            </a:extLst>
          </p:cNvPr>
          <p:cNvSpPr txBox="1"/>
          <p:nvPr/>
        </p:nvSpPr>
        <p:spPr>
          <a:xfrm>
            <a:off x="8298325" y="128175"/>
            <a:ext cx="534000" cy="415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dirty="0">
                <a:solidFill>
                  <a:srgbClr val="666666"/>
                </a:solidFill>
                <a:latin typeface="Englebert"/>
                <a:ea typeface="Englebert"/>
                <a:cs typeface="Englebert"/>
                <a:sym typeface="Englebert"/>
              </a:rPr>
              <a:t>S16</a:t>
            </a:r>
            <a:endParaRPr dirty="0">
              <a:solidFill>
                <a:srgbClr val="666666"/>
              </a:solidFill>
              <a:latin typeface="Englebert"/>
              <a:ea typeface="Englebert"/>
              <a:cs typeface="Englebert"/>
              <a:sym typeface="Engleber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Shape 206"/>
          <p:cNvSpPr txBox="1">
            <a:spLocks noGrp="1"/>
          </p:cNvSpPr>
          <p:nvPr>
            <p:ph type="title"/>
          </p:nvPr>
        </p:nvSpPr>
        <p:spPr>
          <a:xfrm>
            <a:off x="128325" y="146975"/>
            <a:ext cx="8910900" cy="4863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200" b="1" u="sng" dirty="0">
                <a:solidFill>
                  <a:srgbClr val="1155CC"/>
                </a:solidFill>
                <a:latin typeface="Englebert"/>
                <a:ea typeface="Englebert"/>
                <a:cs typeface="Englebert"/>
                <a:sym typeface="Englebert"/>
              </a:rPr>
              <a:t>Plan</a:t>
            </a:r>
            <a:r>
              <a:rPr lang="en" sz="3200" b="1" dirty="0">
                <a:solidFill>
                  <a:srgbClr val="1155CC"/>
                </a:solidFill>
                <a:latin typeface="Englebert"/>
                <a:ea typeface="Englebert"/>
                <a:cs typeface="Englebert"/>
                <a:sym typeface="Englebert"/>
              </a:rPr>
              <a:t>: </a:t>
            </a:r>
            <a:r>
              <a:rPr lang="en" sz="3200" dirty="0">
                <a:solidFill>
                  <a:srgbClr val="1155CC"/>
                </a:solidFill>
                <a:latin typeface="Englebert"/>
                <a:ea typeface="Englebert"/>
                <a:cs typeface="Englebert"/>
                <a:sym typeface="Englebert"/>
              </a:rPr>
              <a:t>Now that you’ve chosen your best idea, draw a</a:t>
            </a:r>
            <a:endParaRPr sz="1400" dirty="0">
              <a:solidFill>
                <a:srgbClr val="666666"/>
              </a:solidFill>
              <a:latin typeface="Englebert"/>
              <a:ea typeface="Englebert"/>
              <a:cs typeface="Englebert"/>
              <a:sym typeface="Englebert"/>
            </a:endParaRPr>
          </a:p>
          <a:p>
            <a:pPr marL="0" lvl="0" indent="0" rtl="0">
              <a:spcBef>
                <a:spcPts val="0"/>
              </a:spcBef>
              <a:spcAft>
                <a:spcPts val="0"/>
              </a:spcAft>
              <a:buNone/>
            </a:pPr>
            <a:r>
              <a:rPr lang="en" sz="3200" dirty="0">
                <a:solidFill>
                  <a:srgbClr val="1155CC"/>
                </a:solidFill>
                <a:latin typeface="Englebert"/>
                <a:ea typeface="Englebert"/>
                <a:cs typeface="Englebert"/>
                <a:sym typeface="Englebert"/>
              </a:rPr>
              <a:t>detailed diagram of a prototype, </a:t>
            </a:r>
            <a:r>
              <a:rPr lang="en-US" sz="3200" dirty="0">
                <a:solidFill>
                  <a:srgbClr val="1155CC"/>
                </a:solidFill>
                <a:latin typeface="Englebert"/>
                <a:ea typeface="Englebert"/>
                <a:cs typeface="Englebert"/>
                <a:sym typeface="Englebert"/>
              </a:rPr>
              <a:t>or </a:t>
            </a:r>
            <a:r>
              <a:rPr lang="en" sz="3200" dirty="0">
                <a:solidFill>
                  <a:srgbClr val="1155CC"/>
                </a:solidFill>
                <a:latin typeface="Englebert"/>
                <a:ea typeface="Englebert"/>
                <a:cs typeface="Englebert"/>
                <a:sym typeface="Englebert"/>
              </a:rPr>
              <a:t>blueprint, and describe the materials you would need to build it.</a:t>
            </a:r>
            <a:r>
              <a:rPr lang="en" sz="3000" dirty="0">
                <a:solidFill>
                  <a:srgbClr val="1155CC"/>
                </a:solidFill>
                <a:latin typeface="Englebert"/>
                <a:ea typeface="Englebert"/>
                <a:cs typeface="Englebert"/>
                <a:sym typeface="Englebert"/>
              </a:rPr>
              <a:t> 	</a:t>
            </a:r>
            <a:br>
              <a:rPr lang="en" sz="3000" dirty="0">
                <a:solidFill>
                  <a:srgbClr val="1155CC"/>
                </a:solidFill>
                <a:latin typeface="Englebert"/>
                <a:ea typeface="Englebert"/>
                <a:cs typeface="Englebert"/>
                <a:sym typeface="Englebert"/>
              </a:rPr>
            </a:br>
            <a:r>
              <a:rPr lang="en" sz="3000" dirty="0">
                <a:solidFill>
                  <a:srgbClr val="1155CC"/>
                </a:solidFill>
                <a:latin typeface="Englebert"/>
                <a:ea typeface="Englebert"/>
                <a:cs typeface="Englebert"/>
                <a:sym typeface="Englebert"/>
              </a:rPr>
              <a:t>	</a:t>
            </a:r>
            <a:br>
              <a:rPr lang="en" sz="3000" dirty="0">
                <a:solidFill>
                  <a:srgbClr val="1155CC"/>
                </a:solidFill>
                <a:latin typeface="Englebert"/>
                <a:ea typeface="Englebert"/>
                <a:cs typeface="Englebert"/>
                <a:sym typeface="Englebert"/>
              </a:rPr>
            </a:br>
            <a:r>
              <a:rPr lang="en" sz="3000" dirty="0">
                <a:solidFill>
                  <a:srgbClr val="1155CC"/>
                </a:solidFill>
                <a:latin typeface="Englebert"/>
                <a:ea typeface="Englebert"/>
                <a:cs typeface="Englebert"/>
                <a:sym typeface="Englebert"/>
              </a:rPr>
              <a:t>	-How does your solution prevent pollutants from 	going to the ocean? Where do they go instead?</a:t>
            </a:r>
            <a:endParaRPr sz="3000" dirty="0">
              <a:solidFill>
                <a:srgbClr val="1155CC"/>
              </a:solidFill>
              <a:latin typeface="Englebert"/>
              <a:ea typeface="Englebert"/>
              <a:cs typeface="Englebert"/>
              <a:sym typeface="Englebert"/>
            </a:endParaRPr>
          </a:p>
          <a:p>
            <a:pPr marL="0" lvl="0" indent="0" rtl="0">
              <a:spcBef>
                <a:spcPts val="0"/>
              </a:spcBef>
              <a:spcAft>
                <a:spcPts val="0"/>
              </a:spcAft>
              <a:buNone/>
            </a:pPr>
            <a:r>
              <a:rPr lang="en" sz="3000" dirty="0">
                <a:solidFill>
                  <a:srgbClr val="1155CC"/>
                </a:solidFill>
                <a:latin typeface="Englebert"/>
                <a:ea typeface="Englebert"/>
                <a:cs typeface="Englebert"/>
                <a:sym typeface="Englebert"/>
              </a:rPr>
              <a:t>	</a:t>
            </a:r>
            <a:br>
              <a:rPr lang="en" sz="3000" dirty="0">
                <a:solidFill>
                  <a:srgbClr val="1155CC"/>
                </a:solidFill>
                <a:latin typeface="Englebert"/>
                <a:ea typeface="Englebert"/>
                <a:cs typeface="Englebert"/>
                <a:sym typeface="Englebert"/>
              </a:rPr>
            </a:br>
            <a:r>
              <a:rPr lang="en" sz="3000" dirty="0">
                <a:solidFill>
                  <a:srgbClr val="1155CC"/>
                </a:solidFill>
                <a:latin typeface="Englebert"/>
                <a:ea typeface="Englebert"/>
                <a:cs typeface="Englebert"/>
                <a:sym typeface="Englebert"/>
              </a:rPr>
              <a:t>	-What types of materials did you use?</a:t>
            </a:r>
            <a:endParaRPr sz="3000" dirty="0">
              <a:solidFill>
                <a:srgbClr val="1155CC"/>
              </a:solidFill>
              <a:latin typeface="Englebert"/>
              <a:ea typeface="Englebert"/>
              <a:cs typeface="Englebert"/>
              <a:sym typeface="Englebert"/>
            </a:endParaRPr>
          </a:p>
          <a:p>
            <a:pPr marL="0" lvl="0" indent="0" rtl="0">
              <a:spcBef>
                <a:spcPts val="0"/>
              </a:spcBef>
              <a:spcAft>
                <a:spcPts val="0"/>
              </a:spcAft>
              <a:buNone/>
            </a:pPr>
            <a:endParaRPr sz="3000" dirty="0">
              <a:solidFill>
                <a:srgbClr val="1155CC"/>
              </a:solidFill>
              <a:latin typeface="Englebert"/>
              <a:ea typeface="Englebert"/>
              <a:cs typeface="Englebert"/>
              <a:sym typeface="Englebert"/>
            </a:endParaRPr>
          </a:p>
          <a:p>
            <a:pPr marL="0" lvl="0" indent="0" algn="ctr" rtl="0">
              <a:spcBef>
                <a:spcPts val="0"/>
              </a:spcBef>
              <a:spcAft>
                <a:spcPts val="0"/>
              </a:spcAft>
              <a:buNone/>
            </a:pPr>
            <a:r>
              <a:rPr lang="en" sz="3000" b="1" u="sng" dirty="0">
                <a:solidFill>
                  <a:srgbClr val="1155CC"/>
                </a:solidFill>
                <a:latin typeface="Englebert"/>
                <a:ea typeface="Englebert"/>
                <a:cs typeface="Englebert"/>
                <a:sym typeface="Englebert"/>
              </a:rPr>
              <a:t>Present your design to the class</a:t>
            </a:r>
            <a:r>
              <a:rPr lang="en" sz="3000" b="1" dirty="0">
                <a:solidFill>
                  <a:srgbClr val="1155CC"/>
                </a:solidFill>
                <a:latin typeface="Englebert"/>
                <a:ea typeface="Englebert"/>
                <a:cs typeface="Englebert"/>
                <a:sym typeface="Englebert"/>
              </a:rPr>
              <a:t> !</a:t>
            </a:r>
            <a:endParaRPr sz="3000" b="1" dirty="0">
              <a:solidFill>
                <a:srgbClr val="1155CC"/>
              </a:solidFill>
              <a:latin typeface="Englebert"/>
              <a:ea typeface="Englebert"/>
              <a:cs typeface="Englebert"/>
              <a:sym typeface="Englebert"/>
            </a:endParaRPr>
          </a:p>
          <a:p>
            <a:pPr marL="0" lvl="0" indent="0" algn="ctr" rtl="0">
              <a:spcBef>
                <a:spcPts val="0"/>
              </a:spcBef>
              <a:spcAft>
                <a:spcPts val="0"/>
              </a:spcAft>
              <a:buNone/>
            </a:pPr>
            <a:r>
              <a:rPr lang="en" dirty="0">
                <a:solidFill>
                  <a:srgbClr val="1155CC"/>
                </a:solidFill>
                <a:latin typeface="Englebert"/>
                <a:ea typeface="Englebert"/>
                <a:cs typeface="Englebert"/>
                <a:sym typeface="Englebert"/>
              </a:rPr>
              <a:t>	</a:t>
            </a:r>
            <a:endParaRPr dirty="0">
              <a:solidFill>
                <a:srgbClr val="1155CC"/>
              </a:solidFill>
              <a:latin typeface="Englebert"/>
              <a:ea typeface="Englebert"/>
              <a:cs typeface="Englebert"/>
              <a:sym typeface="Englebert"/>
            </a:endParaRPr>
          </a:p>
        </p:txBody>
      </p:sp>
      <p:sp>
        <p:nvSpPr>
          <p:cNvPr id="3" name="Shape 196">
            <a:extLst>
              <a:ext uri="{FF2B5EF4-FFF2-40B4-BE49-F238E27FC236}">
                <a16:creationId xmlns:a16="http://schemas.microsoft.com/office/drawing/2014/main" id="{D1C05B75-0700-4585-A823-22A833DCD33D}"/>
              </a:ext>
            </a:extLst>
          </p:cNvPr>
          <p:cNvSpPr txBox="1"/>
          <p:nvPr/>
        </p:nvSpPr>
        <p:spPr>
          <a:xfrm>
            <a:off x="8298325" y="128175"/>
            <a:ext cx="534000" cy="415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dirty="0">
                <a:solidFill>
                  <a:srgbClr val="666666"/>
                </a:solidFill>
                <a:latin typeface="Englebert"/>
                <a:ea typeface="Englebert"/>
                <a:cs typeface="Englebert"/>
                <a:sym typeface="Englebert"/>
              </a:rPr>
              <a:t>S17</a:t>
            </a:r>
            <a:endParaRPr dirty="0">
              <a:solidFill>
                <a:srgbClr val="666666"/>
              </a:solidFill>
              <a:latin typeface="Englebert"/>
              <a:ea typeface="Englebert"/>
              <a:cs typeface="Englebert"/>
              <a:sym typeface="Engleber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311675" y="83750"/>
            <a:ext cx="8706600" cy="496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u="sng" dirty="0">
                <a:solidFill>
                  <a:srgbClr val="1155CC"/>
                </a:solidFill>
                <a:latin typeface="Englebert"/>
                <a:ea typeface="Englebert"/>
                <a:cs typeface="Englebert"/>
                <a:sym typeface="Englebert"/>
              </a:rPr>
              <a:t>Create</a:t>
            </a:r>
            <a:r>
              <a:rPr lang="en" sz="3200" b="1" dirty="0">
                <a:solidFill>
                  <a:srgbClr val="1155CC"/>
                </a:solidFill>
                <a:latin typeface="Englebert"/>
                <a:ea typeface="Englebert"/>
                <a:cs typeface="Englebert"/>
                <a:sym typeface="Englebert"/>
              </a:rPr>
              <a:t>: </a:t>
            </a:r>
            <a:r>
              <a:rPr lang="en" sz="3200" dirty="0">
                <a:solidFill>
                  <a:srgbClr val="1155CC"/>
                </a:solidFill>
                <a:latin typeface="Englebert"/>
                <a:ea typeface="Englebert"/>
                <a:cs typeface="Englebert"/>
                <a:sym typeface="Englebert"/>
              </a:rPr>
              <a:t>Following the design of your blueprint and using materials around your home, create a small prototype and test it. </a:t>
            </a:r>
            <a:br>
              <a:rPr lang="en" sz="3200" dirty="0">
                <a:solidFill>
                  <a:srgbClr val="1155CC"/>
                </a:solidFill>
                <a:latin typeface="Englebert"/>
                <a:ea typeface="Englebert"/>
                <a:cs typeface="Englebert"/>
                <a:sym typeface="Englebert"/>
              </a:rPr>
            </a:br>
            <a:br>
              <a:rPr lang="en" sz="3200" dirty="0">
                <a:solidFill>
                  <a:srgbClr val="1155CC"/>
                </a:solidFill>
                <a:latin typeface="Englebert"/>
                <a:ea typeface="Englebert"/>
                <a:cs typeface="Englebert"/>
                <a:sym typeface="Englebert"/>
              </a:rPr>
            </a:br>
            <a:r>
              <a:rPr lang="en" sz="3200" dirty="0">
                <a:solidFill>
                  <a:srgbClr val="1155CC"/>
                </a:solidFill>
                <a:latin typeface="Englebert"/>
                <a:ea typeface="Englebert"/>
                <a:cs typeface="Englebert"/>
                <a:sym typeface="Englebert"/>
              </a:rPr>
              <a:t>-How does it work? </a:t>
            </a:r>
            <a:br>
              <a:rPr lang="en" sz="3200" dirty="0">
                <a:solidFill>
                  <a:srgbClr val="1155CC"/>
                </a:solidFill>
                <a:latin typeface="Englebert"/>
                <a:ea typeface="Englebert"/>
                <a:cs typeface="Englebert"/>
                <a:sym typeface="Englebert"/>
              </a:rPr>
            </a:br>
            <a:r>
              <a:rPr lang="en" sz="3200" dirty="0">
                <a:solidFill>
                  <a:srgbClr val="1155CC"/>
                </a:solidFill>
                <a:latin typeface="Englebert"/>
                <a:ea typeface="Englebert"/>
                <a:cs typeface="Englebert"/>
                <a:sym typeface="Englebert"/>
              </a:rPr>
              <a:t>-What works best? </a:t>
            </a:r>
            <a:br>
              <a:rPr lang="en" sz="3200" dirty="0">
                <a:solidFill>
                  <a:srgbClr val="1155CC"/>
                </a:solidFill>
                <a:latin typeface="Englebert"/>
                <a:ea typeface="Englebert"/>
                <a:cs typeface="Englebert"/>
                <a:sym typeface="Englebert"/>
              </a:rPr>
            </a:br>
            <a:r>
              <a:rPr lang="en" sz="3200" dirty="0">
                <a:solidFill>
                  <a:srgbClr val="1155CC"/>
                </a:solidFill>
                <a:latin typeface="Englebert"/>
                <a:ea typeface="Englebert"/>
                <a:cs typeface="Englebert"/>
                <a:sym typeface="Englebert"/>
              </a:rPr>
              <a:t>-What doesn’t? </a:t>
            </a:r>
            <a:br>
              <a:rPr lang="en" sz="3200" dirty="0">
                <a:solidFill>
                  <a:srgbClr val="1155CC"/>
                </a:solidFill>
                <a:latin typeface="Englebert"/>
                <a:ea typeface="Englebert"/>
                <a:cs typeface="Englebert"/>
                <a:sym typeface="Englebert"/>
              </a:rPr>
            </a:br>
            <a:r>
              <a:rPr lang="en" sz="3200" dirty="0">
                <a:solidFill>
                  <a:srgbClr val="1155CC"/>
                </a:solidFill>
                <a:latin typeface="Englebert"/>
                <a:ea typeface="Englebert"/>
                <a:cs typeface="Englebert"/>
                <a:sym typeface="Englebert"/>
              </a:rPr>
              <a:t>-What could work better?</a:t>
            </a:r>
            <a:endParaRPr dirty="0"/>
          </a:p>
        </p:txBody>
      </p:sp>
      <p:sp>
        <p:nvSpPr>
          <p:cNvPr id="212" name="Shape 212"/>
          <p:cNvSpPr txBox="1"/>
          <p:nvPr/>
        </p:nvSpPr>
        <p:spPr>
          <a:xfrm>
            <a:off x="8298325" y="128175"/>
            <a:ext cx="534000" cy="415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666666"/>
                </a:solidFill>
                <a:latin typeface="Englebert"/>
                <a:ea typeface="Englebert"/>
                <a:cs typeface="Englebert"/>
                <a:sym typeface="Englebert"/>
              </a:rPr>
              <a:t>S18</a:t>
            </a:r>
            <a:endParaRPr>
              <a:solidFill>
                <a:srgbClr val="666666"/>
              </a:solidFill>
              <a:latin typeface="Englebert"/>
              <a:ea typeface="Englebert"/>
              <a:cs typeface="Englebert"/>
              <a:sym typeface="Engleber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a:spLocks noGrp="1"/>
          </p:cNvSpPr>
          <p:nvPr>
            <p:ph type="title"/>
          </p:nvPr>
        </p:nvSpPr>
        <p:spPr>
          <a:xfrm>
            <a:off x="311675" y="125650"/>
            <a:ext cx="8776500" cy="4844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u="sng" dirty="0">
                <a:solidFill>
                  <a:srgbClr val="1155CC"/>
                </a:solidFill>
                <a:latin typeface="Englebert"/>
                <a:ea typeface="Englebert"/>
                <a:cs typeface="Englebert"/>
                <a:sym typeface="Englebert"/>
              </a:rPr>
              <a:t>Improve</a:t>
            </a:r>
            <a:r>
              <a:rPr lang="en" b="1" dirty="0">
                <a:solidFill>
                  <a:srgbClr val="1155CC"/>
                </a:solidFill>
                <a:latin typeface="Englebert"/>
                <a:ea typeface="Englebert"/>
                <a:cs typeface="Englebert"/>
                <a:sym typeface="Englebert"/>
              </a:rPr>
              <a:t>: </a:t>
            </a:r>
            <a:r>
              <a:rPr lang="en" dirty="0">
                <a:solidFill>
                  <a:srgbClr val="1155CC"/>
                </a:solidFill>
                <a:latin typeface="Englebert"/>
                <a:ea typeface="Englebert"/>
                <a:cs typeface="Englebert"/>
                <a:sym typeface="Englebert"/>
              </a:rPr>
              <a:t>Based on your initial test, modify your design to make it better. Test it out again!</a:t>
            </a:r>
            <a:endParaRPr dirty="0"/>
          </a:p>
        </p:txBody>
      </p:sp>
      <p:sp>
        <p:nvSpPr>
          <p:cNvPr id="218" name="Shape 218"/>
          <p:cNvSpPr txBox="1"/>
          <p:nvPr/>
        </p:nvSpPr>
        <p:spPr>
          <a:xfrm>
            <a:off x="8298325" y="128175"/>
            <a:ext cx="534000" cy="415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666666"/>
                </a:solidFill>
                <a:latin typeface="Englebert"/>
                <a:ea typeface="Englebert"/>
                <a:cs typeface="Englebert"/>
                <a:sym typeface="Englebert"/>
              </a:rPr>
              <a:t>S19</a:t>
            </a:r>
            <a:endParaRPr>
              <a:solidFill>
                <a:srgbClr val="666666"/>
              </a:solidFill>
              <a:latin typeface="Englebert"/>
              <a:ea typeface="Englebert"/>
              <a:cs typeface="Englebert"/>
              <a:sym typeface="Engleber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311700" y="223675"/>
            <a:ext cx="8520600" cy="8280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sz="3600" b="1" dirty="0">
                <a:latin typeface="Englebert"/>
                <a:ea typeface="Englebert"/>
                <a:cs typeface="Englebert"/>
                <a:sym typeface="Englebert"/>
              </a:rPr>
              <a:t>WHAT IS WRONG WITH THIS PICTURE?</a:t>
            </a:r>
            <a:endParaRPr sz="3600" b="1" dirty="0">
              <a:latin typeface="Englebert"/>
              <a:ea typeface="Englebert"/>
              <a:cs typeface="Englebert"/>
              <a:sym typeface="Englebert"/>
            </a:endParaRPr>
          </a:p>
        </p:txBody>
      </p:sp>
      <p:pic>
        <p:nvPicPr>
          <p:cNvPr id="71" name="Shape 71" descr="polluted beach.jpg"/>
          <p:cNvPicPr preferRelativeResize="0"/>
          <p:nvPr/>
        </p:nvPicPr>
        <p:blipFill>
          <a:blip r:embed="rId3">
            <a:alphaModFix/>
          </a:blip>
          <a:stretch>
            <a:fillRect/>
          </a:stretch>
        </p:blipFill>
        <p:spPr>
          <a:xfrm>
            <a:off x="1211013" y="1051675"/>
            <a:ext cx="6721969" cy="3787025"/>
          </a:xfrm>
          <a:prstGeom prst="rect">
            <a:avLst/>
          </a:prstGeom>
          <a:noFill/>
          <a:ln>
            <a:noFill/>
          </a:ln>
        </p:spPr>
      </p:pic>
      <p:sp>
        <p:nvSpPr>
          <p:cNvPr id="72" name="Shape 72"/>
          <p:cNvSpPr txBox="1"/>
          <p:nvPr/>
        </p:nvSpPr>
        <p:spPr>
          <a:xfrm>
            <a:off x="8565300" y="223675"/>
            <a:ext cx="534000" cy="267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dirty="0">
                <a:solidFill>
                  <a:schemeClr val="bg2">
                    <a:lumMod val="20000"/>
                    <a:lumOff val="80000"/>
                  </a:schemeClr>
                </a:solidFill>
                <a:latin typeface="Englebert"/>
                <a:ea typeface="Englebert"/>
                <a:cs typeface="Englebert"/>
                <a:sym typeface="Englebert"/>
              </a:rPr>
              <a:t>S2</a:t>
            </a:r>
            <a:endParaRPr dirty="0">
              <a:solidFill>
                <a:schemeClr val="bg2">
                  <a:lumMod val="20000"/>
                  <a:lumOff val="80000"/>
                </a:schemeClr>
              </a:solidFill>
              <a:latin typeface="Englebert"/>
              <a:ea typeface="Englebert"/>
              <a:cs typeface="Englebert"/>
              <a:sym typeface="Englebert"/>
            </a:endParaRPr>
          </a:p>
        </p:txBody>
      </p:sp>
      <p:sp>
        <p:nvSpPr>
          <p:cNvPr id="73" name="Shape 73"/>
          <p:cNvSpPr txBox="1"/>
          <p:nvPr/>
        </p:nvSpPr>
        <p:spPr>
          <a:xfrm>
            <a:off x="2077350" y="4760450"/>
            <a:ext cx="4989300" cy="277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600" b="1" dirty="0"/>
              <a:t>https://www.shutterstock.com/video/clip-9500465-stock-footage-pollution-on-the-beach-of-tropical-sea.html?src=rel/13104191:1/gg</a:t>
            </a:r>
            <a:endParaRPr sz="600"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Shape 78"/>
          <p:cNvSpPr txBox="1">
            <a:spLocks noGrp="1"/>
          </p:cNvSpPr>
          <p:nvPr>
            <p:ph type="body" idx="1"/>
          </p:nvPr>
        </p:nvSpPr>
        <p:spPr>
          <a:xfrm>
            <a:off x="582300" y="362600"/>
            <a:ext cx="7979400" cy="4605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 sz="3600" b="1" dirty="0">
                <a:solidFill>
                  <a:srgbClr val="3C78D8"/>
                </a:solidFill>
                <a:latin typeface="Englebert"/>
                <a:ea typeface="Englebert"/>
                <a:cs typeface="Englebert"/>
                <a:sym typeface="Englebert"/>
              </a:rPr>
              <a:t>HOW SHOULD A BEACH LOOK?</a:t>
            </a:r>
            <a:endParaRPr sz="3600" b="1" dirty="0">
              <a:solidFill>
                <a:srgbClr val="3C78D8"/>
              </a:solidFill>
              <a:latin typeface="Englebert"/>
              <a:ea typeface="Englebert"/>
              <a:cs typeface="Englebert"/>
              <a:sym typeface="Englebert"/>
            </a:endParaRPr>
          </a:p>
        </p:txBody>
      </p:sp>
      <p:sp>
        <p:nvSpPr>
          <p:cNvPr id="81" name="Shape 81"/>
          <p:cNvSpPr txBox="1"/>
          <p:nvPr/>
        </p:nvSpPr>
        <p:spPr>
          <a:xfrm>
            <a:off x="7456" y="3667410"/>
            <a:ext cx="4117200" cy="277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600" dirty="0"/>
              <a:t>https://www.shutterstock.com/video/clip-9500465-stock-footage-pollution-on-the-beach-of-tropical-sea.html?src=rel/13104191:1/gg</a:t>
            </a:r>
            <a:endParaRPr sz="600" dirty="0"/>
          </a:p>
        </p:txBody>
      </p:sp>
      <p:sp>
        <p:nvSpPr>
          <p:cNvPr id="82" name="Shape 82"/>
          <p:cNvSpPr txBox="1"/>
          <p:nvPr/>
        </p:nvSpPr>
        <p:spPr>
          <a:xfrm>
            <a:off x="8546977" y="228800"/>
            <a:ext cx="534000" cy="267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dirty="0">
                <a:solidFill>
                  <a:schemeClr val="bg1">
                    <a:lumMod val="50000"/>
                  </a:schemeClr>
                </a:solidFill>
                <a:latin typeface="Englebert"/>
                <a:ea typeface="Englebert"/>
                <a:cs typeface="Englebert"/>
                <a:sym typeface="Englebert"/>
              </a:rPr>
              <a:t>S3</a:t>
            </a:r>
            <a:endParaRPr dirty="0">
              <a:solidFill>
                <a:schemeClr val="bg1">
                  <a:lumMod val="50000"/>
                </a:schemeClr>
              </a:solidFill>
              <a:latin typeface="Englebert"/>
              <a:ea typeface="Englebert"/>
              <a:cs typeface="Englebert"/>
              <a:sym typeface="Englebert"/>
            </a:endParaRPr>
          </a:p>
        </p:txBody>
      </p:sp>
      <p:sp>
        <p:nvSpPr>
          <p:cNvPr id="83" name="Shape 83"/>
          <p:cNvSpPr txBox="1"/>
          <p:nvPr/>
        </p:nvSpPr>
        <p:spPr>
          <a:xfrm>
            <a:off x="4598204" y="3710100"/>
            <a:ext cx="4117200" cy="318300"/>
          </a:xfrm>
          <a:prstGeom prst="rect">
            <a:avLst/>
          </a:prstGeom>
          <a:noFill/>
          <a:ln>
            <a:noFill/>
          </a:ln>
        </p:spPr>
        <p:txBody>
          <a:bodyPr spcFirstLastPara="1" wrap="square" lIns="91425" tIns="91425" rIns="91425" bIns="91425" anchor="t" anchorCtr="0">
            <a:noAutofit/>
          </a:bodyPr>
          <a:lstStyle/>
          <a:p>
            <a:pPr lvl="0"/>
            <a:r>
              <a:rPr lang="en-US" sz="600" dirty="0"/>
              <a:t>https://supervisorkuehl.com/wp-content/uploads/2017/06/Heal-the-Bay-Report-Card-1080x630.jpg</a:t>
            </a:r>
            <a:endParaRPr sz="600" dirty="0"/>
          </a:p>
        </p:txBody>
      </p:sp>
      <p:pic>
        <p:nvPicPr>
          <p:cNvPr id="1026" name="Picture 2" descr="Image result for polluted beach images">
            <a:extLst>
              <a:ext uri="{FF2B5EF4-FFF2-40B4-BE49-F238E27FC236}">
                <a16:creationId xmlns:a16="http://schemas.microsoft.com/office/drawing/2014/main" id="{A4769D42-0C8F-4142-AC96-D920D6E880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88" y="1214225"/>
            <a:ext cx="4480560" cy="25242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anta monica beach">
            <a:extLst>
              <a:ext uri="{FF2B5EF4-FFF2-40B4-BE49-F238E27FC236}">
                <a16:creationId xmlns:a16="http://schemas.microsoft.com/office/drawing/2014/main" id="{1EC68230-389A-4662-82F1-7C2453ED08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8204" y="1176881"/>
            <a:ext cx="4480560" cy="26137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87"/>
        <p:cNvGrpSpPr/>
        <p:nvPr/>
      </p:nvGrpSpPr>
      <p:grpSpPr>
        <a:xfrm>
          <a:off x="0" y="0"/>
          <a:ext cx="0" cy="0"/>
          <a:chOff x="0" y="0"/>
          <a:chExt cx="0" cy="0"/>
        </a:xfrm>
      </p:grpSpPr>
      <p:sp>
        <p:nvSpPr>
          <p:cNvPr id="88" name="Google Shape;88;p16"/>
          <p:cNvSpPr txBox="1"/>
          <p:nvPr/>
        </p:nvSpPr>
        <p:spPr>
          <a:xfrm>
            <a:off x="325050" y="391975"/>
            <a:ext cx="8470500" cy="4397700"/>
          </a:xfrm>
          <a:prstGeom prst="rect">
            <a:avLst/>
          </a:prstGeom>
          <a:noFill/>
          <a:ln>
            <a:noFill/>
          </a:ln>
        </p:spPr>
        <p:txBody>
          <a:bodyPr spcFirstLastPara="1" wrap="square" lIns="91425" tIns="91425" rIns="91425" bIns="91425" anchor="t" anchorCtr="0">
            <a:noAutofit/>
          </a:bodyPr>
          <a:lstStyle/>
          <a:p>
            <a:pPr marR="0" lvl="0" algn="ctr" defTabSz="914400" rtl="0" eaLnBrk="1" fontAlgn="auto" latinLnBrk="0" hangingPunct="1">
              <a:lnSpc>
                <a:spcPct val="100000"/>
              </a:lnSpc>
              <a:spcBef>
                <a:spcPts val="0"/>
              </a:spcBef>
              <a:spcAft>
                <a:spcPts val="0"/>
              </a:spcAft>
              <a:buClr>
                <a:srgbClr val="000000"/>
              </a:buClr>
              <a:buSzPts val="3600"/>
              <a:tabLst/>
              <a:defRPr/>
            </a:pPr>
            <a:r>
              <a:rPr kumimoji="0" lang="en" sz="3600" b="1" i="0" u="none" strike="noStrike" kern="0" cap="none" spc="0" normalizeH="0" baseline="0" noProof="0" dirty="0">
                <a:ln>
                  <a:noFill/>
                </a:ln>
                <a:solidFill>
                  <a:srgbClr val="000000"/>
                </a:solidFill>
                <a:effectLst/>
                <a:uLnTx/>
                <a:uFillTx/>
                <a:latin typeface="Englebert"/>
                <a:ea typeface="Englebert"/>
                <a:cs typeface="Englebert"/>
                <a:sym typeface="Englebert"/>
              </a:rPr>
              <a:t>WHO MADE ALL THIS </a:t>
            </a:r>
            <a:r>
              <a:rPr kumimoji="0" lang="en-US" sz="3600" b="1" i="0" u="none" strike="noStrike" kern="0" cap="none" spc="0" normalizeH="0" baseline="0" noProof="0" dirty="0">
                <a:ln>
                  <a:noFill/>
                </a:ln>
                <a:solidFill>
                  <a:srgbClr val="000000"/>
                </a:solidFill>
                <a:effectLst/>
                <a:uLnTx/>
                <a:uFillTx/>
                <a:latin typeface="Englebert"/>
                <a:ea typeface="Englebert"/>
                <a:cs typeface="Englebert"/>
                <a:sym typeface="Englebert"/>
              </a:rPr>
              <a:t>WASTE</a:t>
            </a:r>
            <a:r>
              <a:rPr kumimoji="0" lang="en" sz="3600" b="1" i="0" u="none" strike="noStrike" kern="0" cap="none" spc="0" normalizeH="0" baseline="0" noProof="0" dirty="0">
                <a:ln>
                  <a:noFill/>
                </a:ln>
                <a:solidFill>
                  <a:srgbClr val="000000"/>
                </a:solidFill>
                <a:effectLst/>
                <a:uLnTx/>
                <a:uFillTx/>
                <a:latin typeface="Englebert"/>
                <a:ea typeface="Englebert"/>
                <a:cs typeface="Englebert"/>
                <a:sym typeface="Englebert"/>
              </a:rPr>
              <a:t> AND </a:t>
            </a:r>
          </a:p>
          <a:p>
            <a:pPr marR="0" lvl="0" algn="ctr" defTabSz="914400" rtl="0" eaLnBrk="1" fontAlgn="auto" latinLnBrk="0" hangingPunct="1">
              <a:lnSpc>
                <a:spcPct val="100000"/>
              </a:lnSpc>
              <a:spcBef>
                <a:spcPts val="0"/>
              </a:spcBef>
              <a:spcAft>
                <a:spcPts val="0"/>
              </a:spcAft>
              <a:buClr>
                <a:srgbClr val="000000"/>
              </a:buClr>
              <a:buSzPts val="3600"/>
              <a:tabLst/>
              <a:defRPr/>
            </a:pPr>
            <a:r>
              <a:rPr kumimoji="0" lang="en" sz="3600" b="1" i="0" u="none" strike="noStrike" kern="0" cap="none" spc="0" normalizeH="0" baseline="0" noProof="0" dirty="0">
                <a:ln>
                  <a:noFill/>
                </a:ln>
                <a:solidFill>
                  <a:srgbClr val="000000"/>
                </a:solidFill>
                <a:effectLst/>
                <a:uLnTx/>
                <a:uFillTx/>
                <a:latin typeface="Englebert"/>
                <a:ea typeface="Englebert"/>
                <a:cs typeface="Englebert"/>
                <a:sym typeface="Englebert"/>
              </a:rPr>
              <a:t>HOW DO YOU THINK IT ENDED UP AT THE BEACH?</a:t>
            </a:r>
            <a:endParaRPr kumimoji="0" sz="3600" b="1" i="0" u="none" strike="noStrike" kern="0" cap="none" spc="0" normalizeH="0" baseline="0" noProof="0" dirty="0">
              <a:ln>
                <a:noFill/>
              </a:ln>
              <a:solidFill>
                <a:srgbClr val="000000"/>
              </a:solidFill>
              <a:effectLst/>
              <a:uLnTx/>
              <a:uFillTx/>
              <a:latin typeface="Englebert"/>
              <a:ea typeface="Englebert"/>
              <a:cs typeface="Englebert"/>
              <a:sym typeface="Englebert"/>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1" i="0" u="none" strike="noStrike" kern="0" cap="none" spc="0" normalizeH="0" baseline="0" noProof="0" dirty="0">
              <a:ln>
                <a:noFill/>
              </a:ln>
              <a:solidFill>
                <a:srgbClr val="000000"/>
              </a:solidFill>
              <a:effectLst/>
              <a:uLnTx/>
              <a:uFillTx/>
              <a:latin typeface="Englebert"/>
              <a:ea typeface="Englebert"/>
              <a:cs typeface="Englebert"/>
              <a:sym typeface="Englebert"/>
            </a:endParaRPr>
          </a:p>
          <a:p>
            <a:pPr marL="457200" marR="0" lvl="1" algn="l" defTabSz="914400" rtl="0" eaLnBrk="1" fontAlgn="auto" latinLnBrk="0" hangingPunct="1">
              <a:lnSpc>
                <a:spcPct val="100000"/>
              </a:lnSpc>
              <a:spcBef>
                <a:spcPts val="0"/>
              </a:spcBef>
              <a:spcAft>
                <a:spcPts val="0"/>
              </a:spcAft>
              <a:buClr>
                <a:srgbClr val="000000"/>
              </a:buClr>
              <a:buSzPts val="3600"/>
              <a:tabLst/>
              <a:defRPr/>
            </a:pPr>
            <a:r>
              <a:rPr kumimoji="0" lang="en" sz="3600" b="1" i="0" u="none" strike="noStrike" kern="0" cap="none" spc="0" normalizeH="0" baseline="0" noProof="0" dirty="0">
                <a:ln>
                  <a:noFill/>
                </a:ln>
                <a:solidFill>
                  <a:srgbClr val="000000"/>
                </a:solidFill>
                <a:effectLst/>
                <a:uLnTx/>
                <a:uFillTx/>
                <a:latin typeface="Englebert"/>
                <a:ea typeface="Englebert"/>
                <a:cs typeface="Englebert"/>
                <a:sym typeface="Englebert"/>
              </a:rPr>
              <a:t>	Chart student responses </a:t>
            </a:r>
            <a:endParaRPr kumimoji="0" sz="3600" b="1" i="0" u="none" strike="noStrike" kern="0" cap="none" spc="0" normalizeH="0" baseline="0" noProof="0" dirty="0">
              <a:ln>
                <a:noFill/>
              </a:ln>
              <a:solidFill>
                <a:srgbClr val="000000"/>
              </a:solidFill>
              <a:effectLst/>
              <a:uLnTx/>
              <a:uFillTx/>
              <a:latin typeface="Englebert"/>
              <a:ea typeface="Englebert"/>
              <a:cs typeface="Englebert"/>
              <a:sym typeface="Englebert"/>
            </a:endParaRPr>
          </a:p>
          <a:p>
            <a:pPr marL="1371600" marR="0" lvl="2" indent="-457200" algn="l" defTabSz="914400" rtl="0" eaLnBrk="1" fontAlgn="auto" latinLnBrk="0" hangingPunct="1">
              <a:lnSpc>
                <a:spcPct val="100000"/>
              </a:lnSpc>
              <a:spcBef>
                <a:spcPts val="0"/>
              </a:spcBef>
              <a:spcAft>
                <a:spcPts val="0"/>
              </a:spcAft>
              <a:buClr>
                <a:srgbClr val="000000"/>
              </a:buClr>
              <a:buSzPts val="3600"/>
              <a:buFont typeface="Englebert"/>
              <a:buChar char="■"/>
              <a:tabLst/>
              <a:defRPr/>
            </a:pPr>
            <a:r>
              <a:rPr kumimoji="0" lang="en" sz="3600" b="1" i="0" u="none" strike="noStrike" kern="0" cap="none" spc="0" normalizeH="0" baseline="0" noProof="0" dirty="0">
                <a:ln>
                  <a:noFill/>
                </a:ln>
                <a:solidFill>
                  <a:srgbClr val="000000"/>
                </a:solidFill>
                <a:effectLst/>
                <a:uLnTx/>
                <a:uFillTx/>
                <a:latin typeface="Englebert"/>
                <a:ea typeface="Englebert"/>
                <a:cs typeface="Englebert"/>
                <a:sym typeface="Englebert"/>
              </a:rPr>
              <a:t>Who?</a:t>
            </a:r>
            <a:endParaRPr kumimoji="0" sz="3600" b="1" i="0" u="none" strike="noStrike" kern="0" cap="none" spc="0" normalizeH="0" baseline="0" noProof="0" dirty="0">
              <a:ln>
                <a:noFill/>
              </a:ln>
              <a:solidFill>
                <a:srgbClr val="000000"/>
              </a:solidFill>
              <a:effectLst/>
              <a:uLnTx/>
              <a:uFillTx/>
              <a:latin typeface="Englebert"/>
              <a:ea typeface="Englebert"/>
              <a:cs typeface="Englebert"/>
              <a:sym typeface="Englebert"/>
            </a:endParaRPr>
          </a:p>
          <a:p>
            <a:pPr marL="1371600" marR="0" lvl="2" indent="-457200" algn="l" defTabSz="914400" rtl="0" eaLnBrk="1" fontAlgn="auto" latinLnBrk="0" hangingPunct="1">
              <a:lnSpc>
                <a:spcPct val="100000"/>
              </a:lnSpc>
              <a:spcBef>
                <a:spcPts val="0"/>
              </a:spcBef>
              <a:spcAft>
                <a:spcPts val="0"/>
              </a:spcAft>
              <a:buClr>
                <a:srgbClr val="000000"/>
              </a:buClr>
              <a:buSzPts val="3600"/>
              <a:buFont typeface="Englebert"/>
              <a:buChar char="■"/>
              <a:tabLst/>
              <a:defRPr/>
            </a:pPr>
            <a:r>
              <a:rPr kumimoji="0" lang="en" sz="3600" b="1" i="0" u="none" strike="noStrike" kern="0" cap="none" spc="0" normalizeH="0" baseline="0" noProof="0" dirty="0">
                <a:ln>
                  <a:noFill/>
                </a:ln>
                <a:solidFill>
                  <a:srgbClr val="000000"/>
                </a:solidFill>
                <a:effectLst/>
                <a:uLnTx/>
                <a:uFillTx/>
                <a:latin typeface="Englebert"/>
                <a:ea typeface="Englebert"/>
                <a:cs typeface="Englebert"/>
                <a:sym typeface="Englebert"/>
              </a:rPr>
              <a:t>How?</a:t>
            </a:r>
            <a:endParaRPr kumimoji="0" lang="en-US" sz="3600" b="1" i="0" u="none" strike="noStrike" kern="0" cap="none" spc="0" normalizeH="0" baseline="0" noProof="0" dirty="0">
              <a:ln>
                <a:noFill/>
              </a:ln>
              <a:solidFill>
                <a:srgbClr val="000000"/>
              </a:solidFill>
              <a:effectLst/>
              <a:uLnTx/>
              <a:uFillTx/>
              <a:latin typeface="Englebert"/>
              <a:ea typeface="Englebert"/>
              <a:cs typeface="Englebert"/>
              <a:sym typeface="Englebert"/>
            </a:endParaRPr>
          </a:p>
          <a:p>
            <a:pPr marL="13716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00" b="1" i="0" u="none" strike="noStrike" kern="0" cap="none" spc="0" normalizeH="0" baseline="0" noProof="0" dirty="0">
              <a:ln>
                <a:noFill/>
              </a:ln>
              <a:solidFill>
                <a:srgbClr val="000000"/>
              </a:solidFill>
              <a:effectLst/>
              <a:uLnTx/>
              <a:uFillTx/>
              <a:latin typeface="Englebert"/>
              <a:ea typeface="Englebert"/>
              <a:cs typeface="Englebert"/>
              <a:sym typeface="Englebert"/>
            </a:endParaRPr>
          </a:p>
        </p:txBody>
      </p:sp>
      <p:sp>
        <p:nvSpPr>
          <p:cNvPr id="89" name="Google Shape;89;p16"/>
          <p:cNvSpPr txBox="1"/>
          <p:nvPr/>
        </p:nvSpPr>
        <p:spPr>
          <a:xfrm>
            <a:off x="8298425" y="244000"/>
            <a:ext cx="534000" cy="267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 b="0" i="0" u="none" strike="noStrike" kern="0" cap="none" spc="0" normalizeH="0" baseline="0" noProof="0" dirty="0">
                <a:ln>
                  <a:noFill/>
                </a:ln>
                <a:solidFill>
                  <a:srgbClr val="666666"/>
                </a:solidFill>
                <a:effectLst/>
                <a:uLnTx/>
                <a:uFillTx/>
                <a:latin typeface="Englebert"/>
                <a:ea typeface="Englebert"/>
                <a:cs typeface="Englebert"/>
                <a:sym typeface="Englebert"/>
              </a:rPr>
              <a:t>S4</a:t>
            </a:r>
            <a:endParaRPr kumimoji="0" b="0" i="0" u="none" strike="noStrike" kern="0" cap="none" spc="0" normalizeH="0" baseline="0" noProof="0" dirty="0">
              <a:ln>
                <a:noFill/>
              </a:ln>
              <a:solidFill>
                <a:srgbClr val="666666"/>
              </a:solidFill>
              <a:effectLst/>
              <a:uLnTx/>
              <a:uFillTx/>
              <a:latin typeface="Englebert"/>
              <a:ea typeface="Englebert"/>
              <a:cs typeface="Englebert"/>
              <a:sym typeface="Englebert"/>
            </a:endParaRPr>
          </a:p>
        </p:txBody>
      </p:sp>
      <mc:AlternateContent xmlns:mc="http://schemas.openxmlformats.org/markup-compatibility/2006" xmlns:am3d="http://schemas.microsoft.com/office/drawing/2017/model3d">
        <mc:Choice Requires="am3d">
          <p:graphicFrame>
            <p:nvGraphicFramePr>
              <p:cNvPr id="2" name="3D Model 1" descr="Question mark">
                <a:extLst>
                  <a:ext uri="{FF2B5EF4-FFF2-40B4-BE49-F238E27FC236}">
                    <a16:creationId xmlns:a16="http://schemas.microsoft.com/office/drawing/2014/main" id="{AE073ECD-54F8-4065-A758-2BCA8864B8C2}"/>
                  </a:ext>
                </a:extLst>
              </p:cNvPr>
              <p:cNvGraphicFramePr>
                <a:graphicFrameLocks noChangeAspect="1"/>
              </p:cNvGraphicFramePr>
              <p:nvPr>
                <p:extLst>
                  <p:ext uri="{D42A27DB-BD31-4B8C-83A1-F6EECF244321}">
                    <p14:modId xmlns:p14="http://schemas.microsoft.com/office/powerpoint/2010/main" val="1955789030"/>
                  </p:ext>
                </p:extLst>
              </p:nvPr>
            </p:nvGraphicFramePr>
            <p:xfrm>
              <a:off x="6238507" y="1655440"/>
              <a:ext cx="1512876" cy="2490029"/>
            </p:xfrm>
            <a:graphic>
              <a:graphicData uri="http://schemas.microsoft.com/office/drawing/2017/model3d">
                <am3d:model3d r:embed="rId3">
                  <am3d:spPr>
                    <a:xfrm>
                      <a:off x="0" y="0"/>
                      <a:ext cx="1512876" cy="2490029"/>
                    </a:xfrm>
                    <a:prstGeom prst="rect">
                      <a:avLst/>
                    </a:prstGeom>
                  </am3d:spPr>
                  <am3d:camera>
                    <am3d:pos x="0" y="0" z="55389530"/>
                    <am3d:up dx="0" dy="36000000" dz="0"/>
                    <am3d:lookAt x="0" y="0" z="0"/>
                    <am3d:perspective fov="2700000"/>
                  </am3d:camera>
                  <am3d:trans>
                    <am3d:meterPerModelUnit n="3517042" d="1000000"/>
                    <am3d:preTrans dx="0" dy="-18004113" dz="-4973"/>
                    <am3d:scale>
                      <am3d:sx n="1000000" d="1000000"/>
                      <am3d:sy n="1000000" d="1000000"/>
                      <am3d:sz n="1000000" d="1000000"/>
                    </am3d:scale>
                    <am3d:rot ax="365192" ay="-1400743" az="-145178"/>
                    <am3d:postTrans dx="0" dy="0" dz="0"/>
                  </am3d:trans>
                  <am3d:attrSrcUrl r:id="rId4"/>
                  <am3d:raster rName="Office3DRenderer" rVer="16.0.8326">
                    <am3d:blip r:embed="rId5"/>
                  </am3d:raster>
                  <am3d:objViewport viewportSz="294621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 name="3D Model 1" descr="Question mark">
                <a:extLst>
                  <a:ext uri="{FF2B5EF4-FFF2-40B4-BE49-F238E27FC236}">
                    <a16:creationId xmlns:a16="http://schemas.microsoft.com/office/drawing/2014/main" id="{AE073ECD-54F8-4065-A758-2BCA8864B8C2}"/>
                  </a:ext>
                </a:extLst>
              </p:cNvPr>
              <p:cNvPicPr>
                <a:picLocks noGrp="1" noRot="1" noChangeAspect="1" noMove="1" noResize="1" noEditPoints="1" noAdjustHandles="1" noChangeArrowheads="1" noChangeShapeType="1" noCrop="1"/>
              </p:cNvPicPr>
              <p:nvPr/>
            </p:nvPicPr>
            <p:blipFill>
              <a:blip r:embed="rId6"/>
              <a:stretch>
                <a:fillRect/>
              </a:stretch>
            </p:blipFill>
            <p:spPr>
              <a:xfrm>
                <a:off x="6238507" y="1655440"/>
                <a:ext cx="1512876" cy="2490029"/>
              </a:xfrm>
              <a:prstGeom prst="rect">
                <a:avLst/>
              </a:prstGeom>
            </p:spPr>
          </p:pic>
        </mc:Fallback>
      </mc:AlternateContent>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9" name="Google Shape;99;p17"/>
          <p:cNvSpPr txBox="1"/>
          <p:nvPr/>
        </p:nvSpPr>
        <p:spPr>
          <a:xfrm>
            <a:off x="258125" y="4782387"/>
            <a:ext cx="2269008" cy="452725"/>
          </a:xfrm>
          <a:prstGeom prst="rect">
            <a:avLst/>
          </a:prstGeom>
          <a:noFill/>
          <a:ln>
            <a:noFill/>
          </a:ln>
        </p:spPr>
        <p:txBody>
          <a:bodyPr spcFirstLastPara="1" wrap="square" lIns="91425" tIns="91425" rIns="91425" bIns="91425" anchor="t" anchorCtr="0">
            <a:noAutofit/>
          </a:bodyPr>
          <a:lstStyle/>
          <a:p>
            <a:pPr lvl="0">
              <a:buSzPts val="700"/>
            </a:pPr>
            <a:r>
              <a:rPr lang="en-US" sz="600" dirty="0"/>
              <a:t>https://commons.wikimedia.org/wiki/File:%22I_prefer_the_bottled_stuff,%22_said_the_storm_drain._(25565964563).jpg</a:t>
            </a:r>
            <a:endParaRPr sz="600" b="0" i="0" u="none" strike="noStrike" cap="none" dirty="0">
              <a:solidFill>
                <a:srgbClr val="000000"/>
              </a:solidFill>
              <a:sym typeface="Arial"/>
            </a:endParaRPr>
          </a:p>
        </p:txBody>
      </p:sp>
      <p:sp>
        <p:nvSpPr>
          <p:cNvPr id="100" name="Google Shape;100;p17"/>
          <p:cNvSpPr txBox="1"/>
          <p:nvPr/>
        </p:nvSpPr>
        <p:spPr>
          <a:xfrm>
            <a:off x="258125" y="2495275"/>
            <a:ext cx="2486100" cy="16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17"/>
          <p:cNvSpPr txBox="1"/>
          <p:nvPr/>
        </p:nvSpPr>
        <p:spPr>
          <a:xfrm>
            <a:off x="8298325" y="128175"/>
            <a:ext cx="534000" cy="26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b="0" i="0" u="none" strike="noStrike" cap="none" dirty="0">
                <a:solidFill>
                  <a:srgbClr val="CCCCCC"/>
                </a:solidFill>
                <a:latin typeface="Englebert"/>
                <a:ea typeface="Englebert"/>
                <a:cs typeface="Englebert"/>
                <a:sym typeface="Englebert"/>
              </a:rPr>
              <a:t>S5</a:t>
            </a:r>
            <a:endParaRPr b="0" i="0" u="none" strike="noStrike" cap="none" dirty="0">
              <a:solidFill>
                <a:srgbClr val="CCCCCC"/>
              </a:solidFill>
              <a:latin typeface="Englebert"/>
              <a:ea typeface="Englebert"/>
              <a:cs typeface="Englebert"/>
              <a:sym typeface="Englebert"/>
            </a:endParaRPr>
          </a:p>
        </p:txBody>
      </p:sp>
      <p:sp>
        <p:nvSpPr>
          <p:cNvPr id="102" name="Google Shape;102;p17"/>
          <p:cNvSpPr txBox="1"/>
          <p:nvPr/>
        </p:nvSpPr>
        <p:spPr>
          <a:xfrm>
            <a:off x="2461236" y="2227248"/>
            <a:ext cx="6518357" cy="2474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3000" b="1" i="0" u="sng" strike="noStrike" cap="none" dirty="0">
                <a:solidFill>
                  <a:srgbClr val="0B5394"/>
                </a:solidFill>
                <a:latin typeface="Englebert"/>
                <a:ea typeface="Englebert"/>
                <a:cs typeface="Englebert"/>
                <a:sym typeface="Englebert"/>
              </a:rPr>
              <a:t>WHAT ARE POLLUTANTS?</a:t>
            </a:r>
            <a:endParaRPr sz="3000" b="1" i="0" u="sng" strike="noStrike" cap="none" dirty="0">
              <a:solidFill>
                <a:srgbClr val="0B5394"/>
              </a:solidFill>
              <a:latin typeface="Englebert"/>
              <a:ea typeface="Englebert"/>
              <a:cs typeface="Englebert"/>
              <a:sym typeface="Englebert"/>
            </a:endParaRPr>
          </a:p>
          <a:p>
            <a:pPr marL="0" marR="0" lvl="0" indent="0" algn="ctr" rtl="0">
              <a:lnSpc>
                <a:spcPct val="100000"/>
              </a:lnSpc>
              <a:spcBef>
                <a:spcPts val="0"/>
              </a:spcBef>
              <a:spcAft>
                <a:spcPts val="0"/>
              </a:spcAft>
              <a:buClr>
                <a:srgbClr val="000000"/>
              </a:buClr>
              <a:buSzPts val="2400"/>
              <a:buFont typeface="Arial"/>
              <a:buNone/>
            </a:pPr>
            <a:r>
              <a:rPr lang="en" sz="2800" b="1" i="0" u="none" strike="noStrike" cap="none" dirty="0">
                <a:solidFill>
                  <a:srgbClr val="0B5394"/>
                </a:solidFill>
                <a:latin typeface="Englebert"/>
                <a:ea typeface="Englebert"/>
                <a:cs typeface="Englebert"/>
                <a:sym typeface="Englebert"/>
              </a:rPr>
              <a:t>Any </a:t>
            </a:r>
            <a:r>
              <a:rPr lang="en-US" sz="2800" b="1" i="0" u="none" strike="noStrike" cap="none" dirty="0">
                <a:solidFill>
                  <a:srgbClr val="0B5394"/>
                </a:solidFill>
                <a:latin typeface="Englebert"/>
                <a:ea typeface="Englebert"/>
                <a:cs typeface="Englebert"/>
                <a:sym typeface="Englebert"/>
              </a:rPr>
              <a:t>substances that can hurt the environment</a:t>
            </a:r>
            <a:r>
              <a:rPr lang="en" sz="2800" b="1" i="0" u="none" strike="noStrike" cap="none" dirty="0">
                <a:solidFill>
                  <a:srgbClr val="0B5394"/>
                </a:solidFill>
                <a:latin typeface="Englebert"/>
                <a:ea typeface="Englebert"/>
                <a:cs typeface="Englebert"/>
                <a:sym typeface="Englebert"/>
              </a:rPr>
              <a:t>.</a:t>
            </a:r>
          </a:p>
          <a:p>
            <a:pPr marL="0" marR="0" lvl="0" indent="0" algn="ctr" rtl="0">
              <a:lnSpc>
                <a:spcPct val="100000"/>
              </a:lnSpc>
              <a:spcBef>
                <a:spcPts val="0"/>
              </a:spcBef>
              <a:spcAft>
                <a:spcPts val="0"/>
              </a:spcAft>
              <a:buClr>
                <a:srgbClr val="000000"/>
              </a:buClr>
              <a:buSzPts val="2400"/>
              <a:buFont typeface="Arial"/>
              <a:buNone/>
            </a:pPr>
            <a:endParaRPr lang="en" sz="2000" b="1" dirty="0">
              <a:solidFill>
                <a:srgbClr val="0B5394"/>
              </a:solidFill>
              <a:latin typeface="Englebert"/>
              <a:ea typeface="Englebert"/>
              <a:cs typeface="Englebert"/>
              <a:sym typeface="Englebert"/>
            </a:endParaRPr>
          </a:p>
          <a:p>
            <a:pPr marL="0" marR="0" lvl="0" indent="0" algn="ctr" rtl="0">
              <a:lnSpc>
                <a:spcPct val="100000"/>
              </a:lnSpc>
              <a:spcBef>
                <a:spcPts val="0"/>
              </a:spcBef>
              <a:spcAft>
                <a:spcPts val="0"/>
              </a:spcAft>
              <a:buClr>
                <a:srgbClr val="000000"/>
              </a:buClr>
              <a:buSzPts val="2400"/>
              <a:buFont typeface="Arial"/>
              <a:buNone/>
            </a:pPr>
            <a:r>
              <a:rPr lang="en" sz="3000" b="1" i="0" u="sng" strike="noStrike" cap="none" dirty="0">
                <a:solidFill>
                  <a:srgbClr val="0B5394"/>
                </a:solidFill>
                <a:latin typeface="Englebert"/>
                <a:ea typeface="Englebert"/>
                <a:cs typeface="Englebert"/>
                <a:sym typeface="Englebert"/>
              </a:rPr>
              <a:t>WHAT IS STORMWATER POLLUTION?</a:t>
            </a:r>
          </a:p>
          <a:p>
            <a:pPr marL="0" marR="0" lvl="0" indent="0" algn="ctr" rtl="0">
              <a:lnSpc>
                <a:spcPct val="100000"/>
              </a:lnSpc>
              <a:spcBef>
                <a:spcPts val="0"/>
              </a:spcBef>
              <a:spcAft>
                <a:spcPts val="0"/>
              </a:spcAft>
              <a:buClr>
                <a:srgbClr val="000000"/>
              </a:buClr>
              <a:buSzPts val="2400"/>
              <a:buFont typeface="Arial"/>
              <a:buNone/>
            </a:pPr>
            <a:r>
              <a:rPr lang="en-US" sz="2800" b="1" dirty="0">
                <a:solidFill>
                  <a:srgbClr val="0B5394"/>
                </a:solidFill>
                <a:latin typeface="Englebert"/>
                <a:ea typeface="Englebert"/>
                <a:cs typeface="Englebert"/>
                <a:sym typeface="Englebert"/>
              </a:rPr>
              <a:t>Excess</a:t>
            </a:r>
            <a:r>
              <a:rPr lang="en" sz="2800" b="1" dirty="0">
                <a:solidFill>
                  <a:srgbClr val="0B5394"/>
                </a:solidFill>
                <a:latin typeface="Englebert"/>
                <a:ea typeface="Englebert"/>
                <a:cs typeface="Englebert"/>
                <a:sym typeface="Englebert"/>
              </a:rPr>
              <a:t> water that runs down storm drains </a:t>
            </a:r>
          </a:p>
          <a:p>
            <a:pPr marL="0" marR="0" lvl="0" indent="0" algn="ctr" rtl="0">
              <a:lnSpc>
                <a:spcPct val="100000"/>
              </a:lnSpc>
              <a:spcBef>
                <a:spcPts val="0"/>
              </a:spcBef>
              <a:spcAft>
                <a:spcPts val="0"/>
              </a:spcAft>
              <a:buClr>
                <a:srgbClr val="000000"/>
              </a:buClr>
              <a:buSzPts val="2400"/>
              <a:buFont typeface="Arial"/>
              <a:buNone/>
            </a:pPr>
            <a:r>
              <a:rPr lang="en" sz="2800" b="1" dirty="0">
                <a:solidFill>
                  <a:srgbClr val="0B5394"/>
                </a:solidFill>
                <a:latin typeface="Englebert"/>
                <a:ea typeface="Englebert"/>
                <a:cs typeface="Englebert"/>
                <a:sym typeface="Englebert"/>
              </a:rPr>
              <a:t>carrying pollutants from the environment. </a:t>
            </a:r>
            <a:endParaRPr lang="en" sz="2800" b="1" i="0" u="none" strike="noStrike" cap="none" dirty="0">
              <a:solidFill>
                <a:srgbClr val="0B5394"/>
              </a:solidFill>
              <a:latin typeface="Englebert"/>
              <a:ea typeface="Englebert"/>
              <a:cs typeface="Englebert"/>
              <a:sym typeface="Englebert"/>
            </a:endParaRPr>
          </a:p>
          <a:p>
            <a:pPr marL="0" marR="0" lvl="0" indent="0" algn="ctr" rtl="0">
              <a:lnSpc>
                <a:spcPct val="100000"/>
              </a:lnSpc>
              <a:spcBef>
                <a:spcPts val="0"/>
              </a:spcBef>
              <a:spcAft>
                <a:spcPts val="0"/>
              </a:spcAft>
              <a:buClr>
                <a:srgbClr val="000000"/>
              </a:buClr>
              <a:buSzPts val="2400"/>
              <a:buFont typeface="Arial"/>
              <a:buNone/>
            </a:pPr>
            <a:endParaRPr lang="en" sz="3000" b="1" dirty="0">
              <a:solidFill>
                <a:srgbClr val="0B5394"/>
              </a:solidFill>
              <a:latin typeface="Englebert"/>
              <a:ea typeface="Englebert"/>
              <a:cs typeface="Englebert"/>
              <a:sym typeface="Englebert"/>
            </a:endParaRPr>
          </a:p>
          <a:p>
            <a:pPr marL="0" marR="0" lvl="0" indent="0" algn="ctr" rtl="0">
              <a:lnSpc>
                <a:spcPct val="100000"/>
              </a:lnSpc>
              <a:spcBef>
                <a:spcPts val="0"/>
              </a:spcBef>
              <a:spcAft>
                <a:spcPts val="0"/>
              </a:spcAft>
              <a:buClr>
                <a:srgbClr val="000000"/>
              </a:buClr>
              <a:buSzPts val="2400"/>
              <a:buFont typeface="Arial"/>
              <a:buNone/>
            </a:pPr>
            <a:endParaRPr sz="3000" b="1" i="0" u="none" strike="noStrike" cap="none" dirty="0">
              <a:solidFill>
                <a:srgbClr val="0B5394"/>
              </a:solidFill>
              <a:latin typeface="Englebert"/>
              <a:ea typeface="Englebert"/>
              <a:cs typeface="Englebert"/>
              <a:sym typeface="Englebert"/>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rgbClr val="0B5394"/>
              </a:solidFill>
              <a:latin typeface="Englebert"/>
              <a:ea typeface="Englebert"/>
              <a:cs typeface="Englebert"/>
              <a:sym typeface="Englebert"/>
            </a:endParaRPr>
          </a:p>
          <a:p>
            <a:pPr marL="0" marR="0" lvl="0" indent="0" algn="l" rtl="0">
              <a:lnSpc>
                <a:spcPct val="115000"/>
              </a:lnSpc>
              <a:spcBef>
                <a:spcPts val="0"/>
              </a:spcBef>
              <a:spcAft>
                <a:spcPts val="0"/>
              </a:spcAft>
              <a:buClr>
                <a:srgbClr val="000000"/>
              </a:buClr>
              <a:buSzPts val="1200"/>
              <a:buFont typeface="Arial"/>
              <a:buNone/>
            </a:pPr>
            <a:endParaRPr sz="1400" b="0" i="0" u="none" strike="noStrike" cap="none" dirty="0">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7BD6EE8A-55C6-4446-A9BD-921C08FD6B48}"/>
              </a:ext>
            </a:extLst>
          </p:cNvPr>
          <p:cNvPicPr>
            <a:picLocks noChangeAspect="1"/>
          </p:cNvPicPr>
          <p:nvPr/>
        </p:nvPicPr>
        <p:blipFill>
          <a:blip r:embed="rId3"/>
          <a:stretch>
            <a:fillRect/>
          </a:stretch>
        </p:blipFill>
        <p:spPr>
          <a:xfrm>
            <a:off x="345162" y="2121915"/>
            <a:ext cx="2047429" cy="2729906"/>
          </a:xfrm>
          <a:prstGeom prst="rect">
            <a:avLst/>
          </a:prstGeom>
        </p:spPr>
      </p:pic>
      <p:pic>
        <p:nvPicPr>
          <p:cNvPr id="5" name="Picture 4">
            <a:extLst>
              <a:ext uri="{FF2B5EF4-FFF2-40B4-BE49-F238E27FC236}">
                <a16:creationId xmlns:a16="http://schemas.microsoft.com/office/drawing/2014/main" id="{D6733448-7773-430B-99ED-854E3E5F1449}"/>
              </a:ext>
            </a:extLst>
          </p:cNvPr>
          <p:cNvPicPr>
            <a:picLocks noChangeAspect="1"/>
          </p:cNvPicPr>
          <p:nvPr/>
        </p:nvPicPr>
        <p:blipFill rotWithShape="1">
          <a:blip r:embed="rId4"/>
          <a:srcRect t="421" r="6935"/>
          <a:stretch/>
        </p:blipFill>
        <p:spPr>
          <a:xfrm>
            <a:off x="345162" y="128174"/>
            <a:ext cx="2953508" cy="1777619"/>
          </a:xfrm>
          <a:prstGeom prst="rect">
            <a:avLst/>
          </a:prstGeom>
        </p:spPr>
      </p:pic>
      <p:sp>
        <p:nvSpPr>
          <p:cNvPr id="6" name="Rectangle 5">
            <a:extLst>
              <a:ext uri="{FF2B5EF4-FFF2-40B4-BE49-F238E27FC236}">
                <a16:creationId xmlns:a16="http://schemas.microsoft.com/office/drawing/2014/main" id="{A4F6896A-8660-41B6-8E8C-1CEB41F104C2}"/>
              </a:ext>
            </a:extLst>
          </p:cNvPr>
          <p:cNvSpPr/>
          <p:nvPr/>
        </p:nvSpPr>
        <p:spPr>
          <a:xfrm>
            <a:off x="345162" y="1871784"/>
            <a:ext cx="2966483" cy="276999"/>
          </a:xfrm>
          <a:prstGeom prst="rect">
            <a:avLst/>
          </a:prstGeom>
        </p:spPr>
        <p:txBody>
          <a:bodyPr wrap="square">
            <a:spAutoFit/>
          </a:bodyPr>
          <a:lstStyle/>
          <a:p>
            <a:r>
              <a:rPr lang="en-US" sz="600" dirty="0"/>
              <a:t>https://www.khon2.com/news/local-news/contractor-caught-dumping-waste-water-down-storm-drain/1025784152</a:t>
            </a:r>
          </a:p>
        </p:txBody>
      </p:sp>
      <p:pic>
        <p:nvPicPr>
          <p:cNvPr id="1026" name="Picture 2" descr="Image result for la county stormwater">
            <a:extLst>
              <a:ext uri="{FF2B5EF4-FFF2-40B4-BE49-F238E27FC236}">
                <a16:creationId xmlns:a16="http://schemas.microsoft.com/office/drawing/2014/main" id="{839A603E-E614-4F16-A8E9-2C33A35D238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349" b="-1"/>
          <a:stretch/>
        </p:blipFill>
        <p:spPr bwMode="auto">
          <a:xfrm>
            <a:off x="4085176" y="128174"/>
            <a:ext cx="2953509" cy="177762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C90CC28-1D01-4F39-A752-73D42B6A0E10}"/>
              </a:ext>
            </a:extLst>
          </p:cNvPr>
          <p:cNvSpPr/>
          <p:nvPr/>
        </p:nvSpPr>
        <p:spPr>
          <a:xfrm>
            <a:off x="3993325" y="1893409"/>
            <a:ext cx="3173019" cy="276999"/>
          </a:xfrm>
          <a:prstGeom prst="rect">
            <a:avLst/>
          </a:prstGeom>
        </p:spPr>
        <p:txBody>
          <a:bodyPr wrap="square">
            <a:spAutoFit/>
          </a:bodyPr>
          <a:lstStyle/>
          <a:p>
            <a:r>
              <a:rPr lang="en-US" sz="600" dirty="0"/>
              <a:t>https://www.scpr.org/news/2018/07/17/84816/l-a-county-voters-to-decide-on-new-stormwater-tax/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4650025" y="934732"/>
            <a:ext cx="3976500" cy="9513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endParaRPr b="1" dirty="0">
              <a:latin typeface="Englebert"/>
              <a:ea typeface="Englebert"/>
              <a:cs typeface="Englebert"/>
              <a:sym typeface="Englebert"/>
            </a:endParaRPr>
          </a:p>
          <a:p>
            <a:pPr marL="0" lvl="0" indent="0">
              <a:spcBef>
                <a:spcPts val="0"/>
              </a:spcBef>
              <a:spcAft>
                <a:spcPts val="0"/>
              </a:spcAft>
              <a:buNone/>
            </a:pPr>
            <a:endParaRPr b="1" dirty="0">
              <a:latin typeface="Englebert"/>
              <a:ea typeface="Englebert"/>
              <a:cs typeface="Englebert"/>
              <a:sym typeface="Englebert"/>
            </a:endParaRPr>
          </a:p>
          <a:p>
            <a:pPr marL="0" lvl="0" indent="0" algn="ctr">
              <a:spcBef>
                <a:spcPts val="0"/>
              </a:spcBef>
              <a:spcAft>
                <a:spcPts val="0"/>
              </a:spcAft>
              <a:buNone/>
            </a:pPr>
            <a:r>
              <a:rPr lang="en" b="1" dirty="0">
                <a:latin typeface="Englebert"/>
                <a:ea typeface="Englebert"/>
                <a:cs typeface="Englebert"/>
                <a:sym typeface="Englebert"/>
              </a:rPr>
              <a:t>HAVE YOU </a:t>
            </a:r>
            <a:br>
              <a:rPr lang="en" b="1" dirty="0">
                <a:latin typeface="Englebert"/>
                <a:ea typeface="Englebert"/>
                <a:cs typeface="Englebert"/>
                <a:sym typeface="Englebert"/>
              </a:rPr>
            </a:br>
            <a:r>
              <a:rPr lang="en" b="1" dirty="0">
                <a:latin typeface="Englebert"/>
                <a:ea typeface="Englebert"/>
                <a:cs typeface="Englebert"/>
                <a:sym typeface="Englebert"/>
              </a:rPr>
              <a:t>SEEN THESE?</a:t>
            </a:r>
            <a:endParaRPr b="1" dirty="0">
              <a:latin typeface="Englebert"/>
              <a:ea typeface="Englebert"/>
              <a:cs typeface="Englebert"/>
              <a:sym typeface="Englebert"/>
            </a:endParaRPr>
          </a:p>
          <a:p>
            <a:pPr marL="0" lvl="0" indent="0">
              <a:spcBef>
                <a:spcPts val="0"/>
              </a:spcBef>
              <a:spcAft>
                <a:spcPts val="0"/>
              </a:spcAft>
              <a:buNone/>
            </a:pPr>
            <a:endParaRPr b="1" dirty="0">
              <a:latin typeface="Englebert"/>
              <a:ea typeface="Englebert"/>
              <a:cs typeface="Englebert"/>
              <a:sym typeface="Englebert"/>
            </a:endParaRPr>
          </a:p>
          <a:p>
            <a:pPr marL="0" lvl="0" indent="0">
              <a:spcBef>
                <a:spcPts val="0"/>
              </a:spcBef>
              <a:spcAft>
                <a:spcPts val="0"/>
              </a:spcAft>
              <a:buNone/>
            </a:pPr>
            <a:endParaRPr b="1" dirty="0">
              <a:latin typeface="Englebert"/>
              <a:ea typeface="Englebert"/>
              <a:cs typeface="Englebert"/>
              <a:sym typeface="Englebert"/>
            </a:endParaRPr>
          </a:p>
        </p:txBody>
      </p:sp>
      <p:pic>
        <p:nvPicPr>
          <p:cNvPr id="107" name="Shape 107"/>
          <p:cNvPicPr preferRelativeResize="0"/>
          <p:nvPr/>
        </p:nvPicPr>
        <p:blipFill>
          <a:blip r:embed="rId3">
            <a:alphaModFix/>
          </a:blip>
          <a:stretch>
            <a:fillRect/>
          </a:stretch>
        </p:blipFill>
        <p:spPr>
          <a:xfrm>
            <a:off x="929325" y="319600"/>
            <a:ext cx="2893200" cy="2181579"/>
          </a:xfrm>
          <a:prstGeom prst="rect">
            <a:avLst/>
          </a:prstGeom>
          <a:noFill/>
          <a:ln>
            <a:noFill/>
          </a:ln>
        </p:spPr>
      </p:pic>
      <p:pic>
        <p:nvPicPr>
          <p:cNvPr id="108" name="Shape 108"/>
          <p:cNvPicPr preferRelativeResize="0"/>
          <p:nvPr/>
        </p:nvPicPr>
        <p:blipFill>
          <a:blip r:embed="rId4">
            <a:alphaModFix/>
          </a:blip>
          <a:stretch>
            <a:fillRect/>
          </a:stretch>
        </p:blipFill>
        <p:spPr>
          <a:xfrm>
            <a:off x="871300" y="2754973"/>
            <a:ext cx="3009249" cy="2006150"/>
          </a:xfrm>
          <a:prstGeom prst="rect">
            <a:avLst/>
          </a:prstGeom>
          <a:noFill/>
          <a:ln>
            <a:noFill/>
          </a:ln>
        </p:spPr>
      </p:pic>
      <p:sp>
        <p:nvSpPr>
          <p:cNvPr id="109" name="Shape 109"/>
          <p:cNvSpPr txBox="1"/>
          <p:nvPr/>
        </p:nvSpPr>
        <p:spPr>
          <a:xfrm>
            <a:off x="929325" y="4692225"/>
            <a:ext cx="2985900" cy="299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600" dirty="0"/>
              <a:t>http://tbrnews.com/news/hermosa_beach/hermosa-beach-calls-on-community-to-help-stencil-storm-drains/article_263b58c6-ef90-11e4-b87c-53412c3a2f3c.html</a:t>
            </a:r>
            <a:endParaRPr sz="600" dirty="0"/>
          </a:p>
        </p:txBody>
      </p:sp>
      <p:sp>
        <p:nvSpPr>
          <p:cNvPr id="110" name="Shape 110"/>
          <p:cNvSpPr txBox="1"/>
          <p:nvPr/>
        </p:nvSpPr>
        <p:spPr>
          <a:xfrm>
            <a:off x="1022025" y="2430700"/>
            <a:ext cx="2800500" cy="267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600" dirty="0"/>
              <a:t>http://www.watereducation.org/aquafornia-news/innovative-ideas-southern-california-practical-projects-and-techniques-show-how</a:t>
            </a:r>
            <a:endParaRPr sz="600" dirty="0"/>
          </a:p>
        </p:txBody>
      </p:sp>
      <p:sp>
        <p:nvSpPr>
          <p:cNvPr id="111" name="Shape 111"/>
          <p:cNvSpPr txBox="1"/>
          <p:nvPr/>
        </p:nvSpPr>
        <p:spPr>
          <a:xfrm>
            <a:off x="8298325" y="128175"/>
            <a:ext cx="534000" cy="267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dirty="0">
                <a:solidFill>
                  <a:schemeClr val="bg1">
                    <a:lumMod val="50000"/>
                  </a:schemeClr>
                </a:solidFill>
                <a:latin typeface="Englebert"/>
                <a:sym typeface="Englebert"/>
              </a:rPr>
              <a:t>S6</a:t>
            </a:r>
            <a:endParaRPr dirty="0">
              <a:solidFill>
                <a:schemeClr val="bg1">
                  <a:lumMod val="50000"/>
                </a:schemeClr>
              </a:solidFill>
              <a:latin typeface="Englebert"/>
              <a:sym typeface="Englebert"/>
            </a:endParaRPr>
          </a:p>
        </p:txBody>
      </p:sp>
      <p:pic>
        <p:nvPicPr>
          <p:cNvPr id="112" name="Shape 112" descr="drain.jpg"/>
          <p:cNvPicPr preferRelativeResize="0"/>
          <p:nvPr/>
        </p:nvPicPr>
        <p:blipFill>
          <a:blip r:embed="rId5">
            <a:alphaModFix/>
          </a:blip>
          <a:stretch>
            <a:fillRect/>
          </a:stretch>
        </p:blipFill>
        <p:spPr>
          <a:xfrm>
            <a:off x="5332700" y="2641500"/>
            <a:ext cx="2729874" cy="2050724"/>
          </a:xfrm>
          <a:prstGeom prst="rect">
            <a:avLst/>
          </a:prstGeom>
          <a:noFill/>
          <a:ln>
            <a:noFill/>
          </a:ln>
        </p:spPr>
      </p:pic>
      <p:sp>
        <p:nvSpPr>
          <p:cNvPr id="113" name="Shape 113"/>
          <p:cNvSpPr txBox="1"/>
          <p:nvPr/>
        </p:nvSpPr>
        <p:spPr>
          <a:xfrm>
            <a:off x="5332700" y="4633550"/>
            <a:ext cx="2985900" cy="185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600" dirty="0"/>
              <a:t>http://www.kabbara.net/?page_id=468</a:t>
            </a:r>
            <a:endParaRPr sz="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311725" y="315500"/>
            <a:ext cx="8520600" cy="809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3600" b="1" dirty="0">
                <a:latin typeface="Englebert"/>
                <a:ea typeface="Englebert"/>
                <a:cs typeface="Englebert"/>
                <a:sym typeface="Englebert"/>
              </a:rPr>
              <a:t>SCHOOL COMMUNITY FIELD TRIP</a:t>
            </a:r>
            <a:endParaRPr sz="3600" b="1" dirty="0">
              <a:latin typeface="Englebert"/>
              <a:ea typeface="Englebert"/>
              <a:cs typeface="Englebert"/>
              <a:sym typeface="Englebert"/>
            </a:endParaRPr>
          </a:p>
        </p:txBody>
      </p:sp>
      <p:sp>
        <p:nvSpPr>
          <p:cNvPr id="119" name="Shape 119"/>
          <p:cNvSpPr txBox="1"/>
          <p:nvPr/>
        </p:nvSpPr>
        <p:spPr>
          <a:xfrm>
            <a:off x="248575" y="1462750"/>
            <a:ext cx="8700000" cy="3451200"/>
          </a:xfrm>
          <a:prstGeom prst="rect">
            <a:avLst/>
          </a:prstGeom>
          <a:noFill/>
          <a:ln>
            <a:noFill/>
          </a:ln>
        </p:spPr>
        <p:txBody>
          <a:bodyPr spcFirstLastPara="1" wrap="square" lIns="91425" tIns="91425" rIns="91425" bIns="91425" anchor="t" anchorCtr="0">
            <a:noAutofit/>
          </a:bodyPr>
          <a:lstStyle/>
          <a:p>
            <a:pPr marL="457200" lvl="0" indent="-406400" rtl="0">
              <a:spcBef>
                <a:spcPts val="0"/>
              </a:spcBef>
              <a:spcAft>
                <a:spcPts val="0"/>
              </a:spcAft>
              <a:buSzPts val="2800"/>
              <a:buFont typeface="Englebert"/>
              <a:buChar char="-"/>
            </a:pPr>
            <a:r>
              <a:rPr lang="en" sz="2800" b="1" dirty="0">
                <a:latin typeface="Englebert"/>
                <a:ea typeface="Englebert"/>
                <a:cs typeface="Englebert"/>
                <a:sym typeface="Englebert"/>
              </a:rPr>
              <a:t>We will take a field trip around our school.</a:t>
            </a:r>
          </a:p>
          <a:p>
            <a:pPr marL="457200" lvl="0" indent="-406400" rtl="0">
              <a:spcBef>
                <a:spcPts val="0"/>
              </a:spcBef>
              <a:spcAft>
                <a:spcPts val="0"/>
              </a:spcAft>
              <a:buSzPts val="2800"/>
              <a:buFont typeface="Englebert"/>
              <a:buChar char="-"/>
            </a:pPr>
            <a:r>
              <a:rPr lang="en" sz="2800" b="1" dirty="0">
                <a:latin typeface="Englebert"/>
                <a:ea typeface="Englebert"/>
                <a:cs typeface="Englebert"/>
                <a:sym typeface="Englebert"/>
              </a:rPr>
              <a:t>Follow the directions in the map given to you. </a:t>
            </a:r>
            <a:endParaRPr sz="2800" b="1" dirty="0">
              <a:latin typeface="Englebert"/>
              <a:ea typeface="Englebert"/>
              <a:cs typeface="Englebert"/>
              <a:sym typeface="Englebert"/>
            </a:endParaRPr>
          </a:p>
          <a:p>
            <a:pPr marL="457200" lvl="0" indent="-406400" rtl="0">
              <a:spcBef>
                <a:spcPts val="0"/>
              </a:spcBef>
              <a:spcAft>
                <a:spcPts val="0"/>
              </a:spcAft>
              <a:buSzPts val="2800"/>
              <a:buFont typeface="Englebert"/>
              <a:buChar char="-"/>
            </a:pPr>
            <a:r>
              <a:rPr lang="en-US" sz="2800" b="1" dirty="0">
                <a:latin typeface="Englebert"/>
                <a:ea typeface="Englebert"/>
                <a:cs typeface="Englebert"/>
                <a:sym typeface="Englebert"/>
              </a:rPr>
              <a:t>Look for storm drain inlets (or catch basins) and mark them on your map with a blue checkmark. </a:t>
            </a:r>
            <a:endParaRPr sz="2800" b="1" dirty="0">
              <a:latin typeface="Englebert"/>
              <a:ea typeface="Englebert"/>
              <a:cs typeface="Englebert"/>
              <a:sym typeface="Englebert"/>
            </a:endParaRPr>
          </a:p>
          <a:p>
            <a:pPr marL="457200" lvl="0" indent="-406400" rtl="0">
              <a:spcBef>
                <a:spcPts val="0"/>
              </a:spcBef>
              <a:spcAft>
                <a:spcPts val="0"/>
              </a:spcAft>
              <a:buSzPts val="2800"/>
              <a:buFont typeface="Englebert"/>
              <a:buChar char="-"/>
            </a:pPr>
            <a:r>
              <a:rPr lang="en-US" sz="2800" b="1" dirty="0">
                <a:latin typeface="Englebert"/>
                <a:ea typeface="Englebert"/>
                <a:cs typeface="Englebert"/>
                <a:sym typeface="Englebert"/>
              </a:rPr>
              <a:t>Take note of any pollutants that can end up going down the storm drain inlets (or catch basins). </a:t>
            </a:r>
            <a:endParaRPr sz="2800" b="1" dirty="0">
              <a:latin typeface="Englebert"/>
              <a:ea typeface="Englebert"/>
              <a:cs typeface="Englebert"/>
              <a:sym typeface="Englebert"/>
            </a:endParaRPr>
          </a:p>
          <a:p>
            <a:pPr marL="1371600" lvl="2" indent="-406400" rtl="0">
              <a:spcBef>
                <a:spcPts val="0"/>
              </a:spcBef>
              <a:spcAft>
                <a:spcPts val="0"/>
              </a:spcAft>
              <a:buSzPts val="2800"/>
              <a:buFont typeface="Englebert"/>
              <a:buChar char="-"/>
            </a:pPr>
            <a:r>
              <a:rPr lang="en" sz="2800" i="1" dirty="0">
                <a:latin typeface="Englebert"/>
                <a:ea typeface="Englebert"/>
                <a:cs typeface="Englebert"/>
                <a:sym typeface="Englebert"/>
              </a:rPr>
              <a:t>What do you think will happen to them?</a:t>
            </a:r>
            <a:endParaRPr sz="2800" i="1" dirty="0">
              <a:latin typeface="Englebert"/>
              <a:ea typeface="Englebert"/>
              <a:cs typeface="Englebert"/>
              <a:sym typeface="Englebert"/>
            </a:endParaRPr>
          </a:p>
        </p:txBody>
      </p:sp>
      <p:sp>
        <p:nvSpPr>
          <p:cNvPr id="120" name="Shape 120"/>
          <p:cNvSpPr txBox="1"/>
          <p:nvPr/>
        </p:nvSpPr>
        <p:spPr>
          <a:xfrm>
            <a:off x="8298325" y="128175"/>
            <a:ext cx="534000" cy="267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dirty="0">
                <a:solidFill>
                  <a:schemeClr val="bg2">
                    <a:lumMod val="60000"/>
                    <a:lumOff val="40000"/>
                  </a:schemeClr>
                </a:solidFill>
                <a:latin typeface="Englebert"/>
                <a:ea typeface="Englebert"/>
                <a:cs typeface="Englebert"/>
                <a:sym typeface="Englebert"/>
              </a:rPr>
              <a:t>S7</a:t>
            </a:r>
            <a:endParaRPr dirty="0">
              <a:solidFill>
                <a:schemeClr val="bg2">
                  <a:lumMod val="60000"/>
                  <a:lumOff val="40000"/>
                </a:schemeClr>
              </a:solidFill>
              <a:latin typeface="Englebert"/>
              <a:ea typeface="Englebert"/>
              <a:cs typeface="Englebert"/>
              <a:sym typeface="Engleber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D4E5F5"/>
            </a:gs>
            <a:gs pos="100000">
              <a:srgbClr val="70A4D5"/>
            </a:gs>
          </a:gsLst>
          <a:path path="circle">
            <a:fillToRect l="50000" t="50000" r="50000" b="50000"/>
          </a:path>
          <a:tileRect/>
        </a:gradFill>
        <a:effectLst/>
      </p:bgPr>
    </p:bg>
    <p:spTree>
      <p:nvGrpSpPr>
        <p:cNvPr id="1" name="Shape 124"/>
        <p:cNvGrpSpPr/>
        <p:nvPr/>
      </p:nvGrpSpPr>
      <p:grpSpPr>
        <a:xfrm>
          <a:off x="0" y="0"/>
          <a:ext cx="0" cy="0"/>
          <a:chOff x="0" y="0"/>
          <a:chExt cx="0" cy="0"/>
        </a:xfrm>
      </p:grpSpPr>
      <p:sp>
        <p:nvSpPr>
          <p:cNvPr id="125" name="Shape 125"/>
          <p:cNvSpPr txBox="1"/>
          <p:nvPr/>
        </p:nvSpPr>
        <p:spPr>
          <a:xfrm>
            <a:off x="6050199" y="1132398"/>
            <a:ext cx="2409300" cy="2093700"/>
          </a:xfrm>
          <a:prstGeom prst="rect">
            <a:avLst/>
          </a:prstGeom>
          <a:noFill/>
          <a:ln w="28575" cap="flat" cmpd="sng">
            <a:solidFill>
              <a:srgbClr val="000000"/>
            </a:solidFill>
            <a:prstDash val="solid"/>
            <a:round/>
            <a:headEnd type="none" w="med" len="med"/>
            <a:tailEnd type="none" w="med" len="med"/>
          </a:ln>
        </p:spPr>
        <p:txBody>
          <a:bodyPr spcFirstLastPara="1" wrap="square" lIns="91425" tIns="91425" rIns="91425" bIns="91425" anchor="t" anchorCtr="0">
            <a:noAutofit/>
          </a:bodyPr>
          <a:lstStyle/>
          <a:p>
            <a:pPr marL="0" lvl="0" indent="0" algn="ctr">
              <a:spcBef>
                <a:spcPts val="0"/>
              </a:spcBef>
              <a:spcAft>
                <a:spcPts val="0"/>
              </a:spcAft>
              <a:buNone/>
            </a:pPr>
            <a:r>
              <a:rPr lang="en" sz="2400" b="1" dirty="0">
                <a:latin typeface="Englebert"/>
                <a:ea typeface="Englebert"/>
                <a:cs typeface="Englebert"/>
                <a:sym typeface="Englebert"/>
              </a:rPr>
              <a:t>KEY</a:t>
            </a:r>
            <a:endParaRPr sz="2400" b="1" dirty="0">
              <a:latin typeface="Englebert"/>
              <a:ea typeface="Englebert"/>
              <a:cs typeface="Englebert"/>
              <a:sym typeface="Englebert"/>
            </a:endParaRPr>
          </a:p>
          <a:p>
            <a:pPr marL="0" lvl="0" indent="0">
              <a:spcBef>
                <a:spcPts val="0"/>
              </a:spcBef>
              <a:spcAft>
                <a:spcPts val="0"/>
              </a:spcAft>
              <a:buNone/>
            </a:pPr>
            <a:endParaRPr sz="700" dirty="0"/>
          </a:p>
          <a:p>
            <a:pPr marL="0" lvl="0" indent="0">
              <a:spcBef>
                <a:spcPts val="0"/>
              </a:spcBef>
              <a:spcAft>
                <a:spcPts val="0"/>
              </a:spcAft>
              <a:buNone/>
            </a:pPr>
            <a:r>
              <a:rPr lang="en" sz="1800" b="1" dirty="0">
                <a:solidFill>
                  <a:srgbClr val="FF0000"/>
                </a:solidFill>
              </a:rPr>
              <a:t>               </a:t>
            </a:r>
            <a:r>
              <a:rPr lang="en" b="1" dirty="0">
                <a:latin typeface="Englebert"/>
                <a:sym typeface="Englebert"/>
              </a:rPr>
              <a:t>R</a:t>
            </a:r>
            <a:r>
              <a:rPr lang="en" b="1" dirty="0">
                <a:latin typeface="Englebert"/>
                <a:ea typeface="Englebert"/>
                <a:cs typeface="Englebert"/>
                <a:sym typeface="Englebert"/>
              </a:rPr>
              <a:t>oute and </a:t>
            </a:r>
            <a:endParaRPr b="1" dirty="0">
              <a:latin typeface="Englebert"/>
              <a:ea typeface="Englebert"/>
              <a:cs typeface="Englebert"/>
              <a:sym typeface="Englebert"/>
            </a:endParaRPr>
          </a:p>
          <a:p>
            <a:pPr marL="0" lvl="0" indent="0">
              <a:spcBef>
                <a:spcPts val="0"/>
              </a:spcBef>
              <a:spcAft>
                <a:spcPts val="0"/>
              </a:spcAft>
              <a:buNone/>
            </a:pPr>
            <a:r>
              <a:rPr lang="en" b="1" dirty="0">
                <a:latin typeface="Englebert"/>
                <a:ea typeface="Englebert"/>
                <a:cs typeface="Englebert"/>
                <a:sym typeface="Englebert"/>
              </a:rPr>
              <a:t>                       direction </a:t>
            </a:r>
            <a:endParaRPr b="1" dirty="0">
              <a:latin typeface="Englebert"/>
              <a:ea typeface="Englebert"/>
              <a:cs typeface="Englebert"/>
              <a:sym typeface="Englebert"/>
            </a:endParaRPr>
          </a:p>
          <a:p>
            <a:pPr marL="0" lvl="0" indent="0">
              <a:spcBef>
                <a:spcPts val="0"/>
              </a:spcBef>
              <a:spcAft>
                <a:spcPts val="0"/>
              </a:spcAft>
              <a:buNone/>
            </a:pPr>
            <a:r>
              <a:rPr lang="en" b="1" dirty="0">
                <a:latin typeface="Englebert"/>
                <a:ea typeface="Englebert"/>
                <a:cs typeface="Englebert"/>
                <a:sym typeface="Englebert"/>
              </a:rPr>
              <a:t>                       of field trip</a:t>
            </a:r>
            <a:endParaRPr b="1" dirty="0">
              <a:latin typeface="Englebert"/>
              <a:ea typeface="Englebert"/>
              <a:cs typeface="Englebert"/>
              <a:sym typeface="Englebert"/>
            </a:endParaRPr>
          </a:p>
          <a:p>
            <a:pPr marL="0" lvl="0" indent="0">
              <a:spcBef>
                <a:spcPts val="0"/>
              </a:spcBef>
              <a:spcAft>
                <a:spcPts val="0"/>
              </a:spcAft>
              <a:buNone/>
            </a:pPr>
            <a:endParaRPr b="1" dirty="0"/>
          </a:p>
          <a:p>
            <a:pPr marL="0" lvl="0" indent="0">
              <a:spcBef>
                <a:spcPts val="0"/>
              </a:spcBef>
              <a:spcAft>
                <a:spcPts val="0"/>
              </a:spcAft>
              <a:buNone/>
            </a:pPr>
            <a:r>
              <a:rPr lang="en" b="1" dirty="0"/>
              <a:t>                   </a:t>
            </a:r>
            <a:r>
              <a:rPr lang="en" b="1" dirty="0">
                <a:latin typeface="Englebert"/>
                <a:ea typeface="Englebert"/>
                <a:cs typeface="Englebert"/>
                <a:sym typeface="Englebert"/>
              </a:rPr>
              <a:t>Storm drain </a:t>
            </a:r>
            <a:r>
              <a:rPr lang="en-US" b="1" dirty="0">
                <a:latin typeface="Englebert"/>
                <a:ea typeface="Englebert"/>
                <a:cs typeface="Englebert"/>
                <a:sym typeface="Englebert"/>
              </a:rPr>
              <a:t>inlet 	(or catch basin)</a:t>
            </a:r>
            <a:r>
              <a:rPr lang="en" b="1" dirty="0">
                <a:latin typeface="Englebert"/>
                <a:ea typeface="Englebert"/>
                <a:cs typeface="Englebert"/>
                <a:sym typeface="Englebert"/>
              </a:rPr>
              <a:t>         </a:t>
            </a:r>
            <a:endParaRPr b="1" dirty="0">
              <a:latin typeface="Englebert"/>
              <a:ea typeface="Englebert"/>
              <a:cs typeface="Englebert"/>
              <a:sym typeface="Englebert"/>
            </a:endParaRPr>
          </a:p>
          <a:p>
            <a:pPr marL="0" lvl="0" indent="0">
              <a:spcBef>
                <a:spcPts val="0"/>
              </a:spcBef>
              <a:spcAft>
                <a:spcPts val="0"/>
              </a:spcAft>
              <a:buNone/>
            </a:pPr>
            <a:r>
              <a:rPr lang="en" b="1" dirty="0">
                <a:latin typeface="Englebert"/>
                <a:ea typeface="Englebert"/>
                <a:cs typeface="Englebert"/>
                <a:sym typeface="Englebert"/>
              </a:rPr>
              <a:t>                      location</a:t>
            </a:r>
            <a:endParaRPr b="1" dirty="0">
              <a:latin typeface="Englebert"/>
              <a:ea typeface="Englebert"/>
              <a:cs typeface="Englebert"/>
              <a:sym typeface="Englebert"/>
            </a:endParaRPr>
          </a:p>
          <a:p>
            <a:pPr marL="0" lvl="0" indent="0">
              <a:spcBef>
                <a:spcPts val="0"/>
              </a:spcBef>
              <a:spcAft>
                <a:spcPts val="0"/>
              </a:spcAft>
              <a:buNone/>
            </a:pPr>
            <a:endParaRPr b="1" dirty="0"/>
          </a:p>
          <a:p>
            <a:pPr marL="0" lvl="0" indent="0">
              <a:spcBef>
                <a:spcPts val="0"/>
              </a:spcBef>
              <a:spcAft>
                <a:spcPts val="0"/>
              </a:spcAft>
              <a:buNone/>
            </a:pPr>
            <a:endParaRPr b="1" dirty="0"/>
          </a:p>
          <a:p>
            <a:pPr marL="0" lvl="0" indent="0">
              <a:spcBef>
                <a:spcPts val="0"/>
              </a:spcBef>
              <a:spcAft>
                <a:spcPts val="0"/>
              </a:spcAft>
              <a:buNone/>
            </a:pPr>
            <a:endParaRPr b="1" dirty="0"/>
          </a:p>
        </p:txBody>
      </p:sp>
      <p:pic>
        <p:nvPicPr>
          <p:cNvPr id="126" name="Shape 126"/>
          <p:cNvPicPr preferRelativeResize="0"/>
          <p:nvPr/>
        </p:nvPicPr>
        <p:blipFill>
          <a:blip r:embed="rId3">
            <a:alphaModFix/>
          </a:blip>
          <a:stretch>
            <a:fillRect/>
          </a:stretch>
        </p:blipFill>
        <p:spPr>
          <a:xfrm>
            <a:off x="516275" y="168325"/>
            <a:ext cx="4933173" cy="4806851"/>
          </a:xfrm>
          <a:prstGeom prst="rect">
            <a:avLst/>
          </a:prstGeom>
          <a:noFill/>
          <a:ln>
            <a:noFill/>
          </a:ln>
        </p:spPr>
      </p:pic>
      <p:pic>
        <p:nvPicPr>
          <p:cNvPr id="127" name="Shape 127" descr="schoolhouse.gif"/>
          <p:cNvPicPr preferRelativeResize="0"/>
          <p:nvPr/>
        </p:nvPicPr>
        <p:blipFill>
          <a:blip r:embed="rId4">
            <a:alphaModFix/>
          </a:blip>
          <a:stretch>
            <a:fillRect/>
          </a:stretch>
        </p:blipFill>
        <p:spPr>
          <a:xfrm>
            <a:off x="3182050" y="2115600"/>
            <a:ext cx="897900" cy="753375"/>
          </a:xfrm>
          <a:prstGeom prst="rect">
            <a:avLst/>
          </a:prstGeom>
          <a:noFill/>
          <a:ln>
            <a:noFill/>
          </a:ln>
        </p:spPr>
      </p:pic>
      <p:cxnSp>
        <p:nvCxnSpPr>
          <p:cNvPr id="129" name="Shape 129"/>
          <p:cNvCxnSpPr/>
          <p:nvPr/>
        </p:nvCxnSpPr>
        <p:spPr>
          <a:xfrm rot="10800000">
            <a:off x="3135775" y="1261900"/>
            <a:ext cx="153000" cy="669300"/>
          </a:xfrm>
          <a:prstGeom prst="straightConnector1">
            <a:avLst/>
          </a:prstGeom>
          <a:noFill/>
          <a:ln w="28575" cap="flat" cmpd="sng">
            <a:solidFill>
              <a:srgbClr val="FF0000"/>
            </a:solidFill>
            <a:prstDash val="dash"/>
            <a:round/>
            <a:headEnd type="none" w="lg" len="lg"/>
            <a:tailEnd type="stealth" w="lg" len="lg"/>
          </a:ln>
        </p:spPr>
      </p:cxnSp>
      <p:cxnSp>
        <p:nvCxnSpPr>
          <p:cNvPr id="130" name="Shape 130"/>
          <p:cNvCxnSpPr/>
          <p:nvPr/>
        </p:nvCxnSpPr>
        <p:spPr>
          <a:xfrm rot="10800000">
            <a:off x="2237125" y="573475"/>
            <a:ext cx="870000" cy="688500"/>
          </a:xfrm>
          <a:prstGeom prst="straightConnector1">
            <a:avLst/>
          </a:prstGeom>
          <a:noFill/>
          <a:ln w="28575" cap="flat" cmpd="sng">
            <a:solidFill>
              <a:srgbClr val="FF0000"/>
            </a:solidFill>
            <a:prstDash val="dash"/>
            <a:round/>
            <a:headEnd type="none" w="lg" len="lg"/>
            <a:tailEnd type="stealth" w="lg" len="lg"/>
          </a:ln>
        </p:spPr>
      </p:cxnSp>
      <p:cxnSp>
        <p:nvCxnSpPr>
          <p:cNvPr id="131" name="Shape 131"/>
          <p:cNvCxnSpPr/>
          <p:nvPr/>
        </p:nvCxnSpPr>
        <p:spPr>
          <a:xfrm rot="10800000" flipH="1">
            <a:off x="1195050" y="573450"/>
            <a:ext cx="897900" cy="1491600"/>
          </a:xfrm>
          <a:prstGeom prst="straightConnector1">
            <a:avLst/>
          </a:prstGeom>
          <a:noFill/>
          <a:ln w="28575" cap="flat" cmpd="sng">
            <a:solidFill>
              <a:srgbClr val="FF0000"/>
            </a:solidFill>
            <a:prstDash val="dash"/>
            <a:round/>
            <a:headEnd type="stealth" w="lg" len="lg"/>
            <a:tailEnd type="none" w="lg" len="lg"/>
          </a:ln>
        </p:spPr>
      </p:cxnSp>
      <p:cxnSp>
        <p:nvCxnSpPr>
          <p:cNvPr id="132" name="Shape 132"/>
          <p:cNvCxnSpPr/>
          <p:nvPr/>
        </p:nvCxnSpPr>
        <p:spPr>
          <a:xfrm>
            <a:off x="1318950" y="2065050"/>
            <a:ext cx="650100" cy="229500"/>
          </a:xfrm>
          <a:prstGeom prst="straightConnector1">
            <a:avLst/>
          </a:prstGeom>
          <a:noFill/>
          <a:ln w="28575" cap="flat" cmpd="sng">
            <a:solidFill>
              <a:srgbClr val="FF0000"/>
            </a:solidFill>
            <a:prstDash val="dash"/>
            <a:round/>
            <a:headEnd type="none" w="lg" len="lg"/>
            <a:tailEnd type="stealth" w="lg" len="lg"/>
          </a:ln>
        </p:spPr>
      </p:cxnSp>
      <p:cxnSp>
        <p:nvCxnSpPr>
          <p:cNvPr id="133" name="Shape 133"/>
          <p:cNvCxnSpPr/>
          <p:nvPr/>
        </p:nvCxnSpPr>
        <p:spPr>
          <a:xfrm rot="10800000" flipH="1">
            <a:off x="1195050" y="2387700"/>
            <a:ext cx="676500" cy="1015800"/>
          </a:xfrm>
          <a:prstGeom prst="straightConnector1">
            <a:avLst/>
          </a:prstGeom>
          <a:noFill/>
          <a:ln w="28575" cap="flat" cmpd="sng">
            <a:solidFill>
              <a:srgbClr val="FF0000"/>
            </a:solidFill>
            <a:prstDash val="dash"/>
            <a:round/>
            <a:headEnd type="stealth" w="lg" len="lg"/>
            <a:tailEnd type="none" w="lg" len="lg"/>
          </a:ln>
        </p:spPr>
      </p:cxnSp>
      <p:cxnSp>
        <p:nvCxnSpPr>
          <p:cNvPr id="134" name="Shape 134"/>
          <p:cNvCxnSpPr/>
          <p:nvPr/>
        </p:nvCxnSpPr>
        <p:spPr>
          <a:xfrm>
            <a:off x="1185500" y="3499100"/>
            <a:ext cx="1376700" cy="133800"/>
          </a:xfrm>
          <a:prstGeom prst="straightConnector1">
            <a:avLst/>
          </a:prstGeom>
          <a:noFill/>
          <a:ln w="28575" cap="flat" cmpd="sng">
            <a:solidFill>
              <a:srgbClr val="FF0000"/>
            </a:solidFill>
            <a:prstDash val="dash"/>
            <a:round/>
            <a:headEnd type="none" w="lg" len="lg"/>
            <a:tailEnd type="triangle" w="lg" len="lg"/>
          </a:ln>
        </p:spPr>
      </p:cxnSp>
      <p:cxnSp>
        <p:nvCxnSpPr>
          <p:cNvPr id="135" name="Shape 135"/>
          <p:cNvCxnSpPr/>
          <p:nvPr/>
        </p:nvCxnSpPr>
        <p:spPr>
          <a:xfrm rot="10800000" flipH="1">
            <a:off x="2581300" y="2821250"/>
            <a:ext cx="1049700" cy="725700"/>
          </a:xfrm>
          <a:prstGeom prst="straightConnector1">
            <a:avLst/>
          </a:prstGeom>
          <a:noFill/>
          <a:ln w="28575" cap="flat" cmpd="sng">
            <a:solidFill>
              <a:srgbClr val="FF0000"/>
            </a:solidFill>
            <a:prstDash val="dash"/>
            <a:round/>
            <a:headEnd type="none" w="lg" len="lg"/>
            <a:tailEnd type="triangle" w="lg" len="lg"/>
          </a:ln>
        </p:spPr>
      </p:cxnSp>
      <p:sp>
        <p:nvSpPr>
          <p:cNvPr id="143" name="Shape 143"/>
          <p:cNvSpPr txBox="1"/>
          <p:nvPr/>
        </p:nvSpPr>
        <p:spPr>
          <a:xfrm>
            <a:off x="5801649" y="3060871"/>
            <a:ext cx="2906400" cy="1453200"/>
          </a:xfrm>
          <a:prstGeom prst="rect">
            <a:avLst/>
          </a:prstGeom>
          <a:noFill/>
          <a:ln>
            <a:noFill/>
          </a:ln>
        </p:spPr>
        <p:txBody>
          <a:bodyPr spcFirstLastPara="1" wrap="square" lIns="91425" tIns="91425" rIns="91425" bIns="91425" anchor="b" anchorCtr="0">
            <a:noAutofit/>
          </a:bodyPr>
          <a:lstStyle/>
          <a:p>
            <a:pPr marL="0" lvl="0" indent="0" algn="ctr">
              <a:spcBef>
                <a:spcPts val="0"/>
              </a:spcBef>
              <a:spcAft>
                <a:spcPts val="0"/>
              </a:spcAft>
              <a:buNone/>
            </a:pPr>
            <a:r>
              <a:rPr lang="en" sz="6000" b="1" dirty="0">
                <a:solidFill>
                  <a:srgbClr val="F3F3F3"/>
                </a:solidFill>
                <a:latin typeface="Anton"/>
                <a:ea typeface="Anton"/>
                <a:cs typeface="Anton"/>
                <a:sym typeface="Anton"/>
              </a:rPr>
              <a:t>SAMPLE</a:t>
            </a:r>
            <a:endParaRPr sz="6000" b="1" dirty="0">
              <a:solidFill>
                <a:srgbClr val="F3F3F3"/>
              </a:solidFill>
              <a:latin typeface="Anton"/>
              <a:ea typeface="Anton"/>
              <a:cs typeface="Anton"/>
              <a:sym typeface="Anton"/>
            </a:endParaRPr>
          </a:p>
        </p:txBody>
      </p:sp>
      <p:cxnSp>
        <p:nvCxnSpPr>
          <p:cNvPr id="144" name="Shape 144"/>
          <p:cNvCxnSpPr/>
          <p:nvPr/>
        </p:nvCxnSpPr>
        <p:spPr>
          <a:xfrm>
            <a:off x="6185749" y="1941825"/>
            <a:ext cx="764700" cy="9600"/>
          </a:xfrm>
          <a:prstGeom prst="straightConnector1">
            <a:avLst/>
          </a:prstGeom>
          <a:noFill/>
          <a:ln w="28575" cap="flat" cmpd="sng">
            <a:solidFill>
              <a:srgbClr val="FF0000"/>
            </a:solidFill>
            <a:prstDash val="dash"/>
            <a:round/>
            <a:headEnd type="none" w="lg" len="lg"/>
            <a:tailEnd type="stealth" w="lg" len="lg"/>
          </a:ln>
        </p:spPr>
      </p:cxnSp>
      <p:sp>
        <p:nvSpPr>
          <p:cNvPr id="145" name="Shape 145"/>
          <p:cNvSpPr txBox="1"/>
          <p:nvPr/>
        </p:nvSpPr>
        <p:spPr>
          <a:xfrm>
            <a:off x="8451450" y="168325"/>
            <a:ext cx="534000" cy="267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dirty="0">
                <a:solidFill>
                  <a:schemeClr val="bg1">
                    <a:lumMod val="50000"/>
                  </a:schemeClr>
                </a:solidFill>
                <a:latin typeface="Englebert"/>
                <a:sym typeface="Englebert"/>
              </a:rPr>
              <a:t>S8</a:t>
            </a:r>
            <a:endParaRPr dirty="0">
              <a:solidFill>
                <a:schemeClr val="bg1">
                  <a:lumMod val="50000"/>
                </a:schemeClr>
              </a:solidFill>
              <a:latin typeface="Englebert"/>
              <a:sym typeface="Englebert"/>
            </a:endParaRPr>
          </a:p>
        </p:txBody>
      </p:sp>
      <mc:AlternateContent xmlns:mc="http://schemas.openxmlformats.org/markup-compatibility/2006" xmlns:am3d="http://schemas.microsoft.com/office/drawing/2017/model3d">
        <mc:Choice Requires="am3d">
          <p:graphicFrame>
            <p:nvGraphicFramePr>
              <p:cNvPr id="2" name="3D Model 1" descr="Check">
                <a:extLst>
                  <a:ext uri="{FF2B5EF4-FFF2-40B4-BE49-F238E27FC236}">
                    <a16:creationId xmlns:a16="http://schemas.microsoft.com/office/drawing/2014/main" id="{166E2DD1-3D81-44EE-95F3-7F039C4CEBDB}"/>
                  </a:ext>
                </a:extLst>
              </p:cNvPr>
              <p:cNvGraphicFramePr>
                <a:graphicFrameLocks noChangeAspect="1"/>
              </p:cNvGraphicFramePr>
              <p:nvPr>
                <p:extLst>
                  <p:ext uri="{D42A27DB-BD31-4B8C-83A1-F6EECF244321}">
                    <p14:modId xmlns:p14="http://schemas.microsoft.com/office/powerpoint/2010/main" val="2363409556"/>
                  </p:ext>
                </p:extLst>
              </p:nvPr>
            </p:nvGraphicFramePr>
            <p:xfrm>
              <a:off x="3249340" y="1542488"/>
              <a:ext cx="400920" cy="330453"/>
            </p:xfrm>
            <a:graphic>
              <a:graphicData uri="http://schemas.microsoft.com/office/drawing/2017/model3d">
                <am3d:model3d r:embed="rId5">
                  <am3d:spPr>
                    <a:xfrm>
                      <a:off x="0" y="0"/>
                      <a:ext cx="400920" cy="330453"/>
                    </a:xfrm>
                    <a:prstGeom prst="rect">
                      <a:avLst/>
                    </a:prstGeom>
                  </am3d:spPr>
                  <am3d:camera>
                    <am3d:pos x="0" y="0" z="65636641"/>
                    <am3d:up dx="0" dy="36000000" dz="0"/>
                    <am3d:lookAt x="0" y="0" z="0"/>
                    <am3d:perspective fov="2700000"/>
                  </am3d:camera>
                  <am3d:trans>
                    <am3d:meterPerModelUnit n="5445257" d="1000000"/>
                    <am3d:preTrans dx="274076" dy="2994765" dz="-66944096"/>
                    <am3d:scale>
                      <am3d:sx n="1000000" d="1000000"/>
                      <am3d:sy n="1000000" d="1000000"/>
                      <am3d:sz n="1000000" d="1000000"/>
                    </am3d:scale>
                    <am3d:rot/>
                    <am3d:postTrans dx="0" dy="0" dz="0"/>
                  </am3d:trans>
                  <am3d:attrSrcUrl r:id="rId6"/>
                  <am3d:raster rName="Office3DRenderer" rVer="16.0.8326">
                    <am3d:blip r:embed="rId7"/>
                  </am3d:raster>
                  <am3d:objViewport viewportSz="51907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 name="3D Model 1" descr="Check">
                <a:extLst>
                  <a:ext uri="{FF2B5EF4-FFF2-40B4-BE49-F238E27FC236}">
                    <a16:creationId xmlns:a16="http://schemas.microsoft.com/office/drawing/2014/main" id="{166E2DD1-3D81-44EE-95F3-7F039C4CEBDB}"/>
                  </a:ext>
                </a:extLst>
              </p:cNvPr>
              <p:cNvPicPr>
                <a:picLocks noGrp="1" noRot="1" noChangeAspect="1" noMove="1" noResize="1" noEditPoints="1" noAdjustHandles="1" noChangeArrowheads="1" noChangeShapeType="1" noCrop="1"/>
              </p:cNvPicPr>
              <p:nvPr/>
            </p:nvPicPr>
            <p:blipFill>
              <a:blip r:embed="rId8"/>
              <a:stretch>
                <a:fillRect/>
              </a:stretch>
            </p:blipFill>
            <p:spPr>
              <a:xfrm>
                <a:off x="3249340" y="1542488"/>
                <a:ext cx="400920" cy="330453"/>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29" name="3D Model 28" descr="Check">
                <a:extLst>
                  <a:ext uri="{FF2B5EF4-FFF2-40B4-BE49-F238E27FC236}">
                    <a16:creationId xmlns:a16="http://schemas.microsoft.com/office/drawing/2014/main" id="{8447883A-B8BA-4B0E-88B4-5F91EA42A0DF}"/>
                  </a:ext>
                </a:extLst>
              </p:cNvPr>
              <p:cNvGraphicFramePr>
                <a:graphicFrameLocks noChangeAspect="1"/>
              </p:cNvGraphicFramePr>
              <p:nvPr>
                <p:extLst>
                  <p:ext uri="{D42A27DB-BD31-4B8C-83A1-F6EECF244321}">
                    <p14:modId xmlns:p14="http://schemas.microsoft.com/office/powerpoint/2010/main" val="4072885316"/>
                  </p:ext>
                </p:extLst>
              </p:nvPr>
            </p:nvGraphicFramePr>
            <p:xfrm>
              <a:off x="6335102" y="2658767"/>
              <a:ext cx="574672" cy="473666"/>
            </p:xfrm>
            <a:graphic>
              <a:graphicData uri="http://schemas.microsoft.com/office/drawing/2017/model3d">
                <am3d:model3d r:embed="rId5">
                  <am3d:spPr>
                    <a:xfrm>
                      <a:off x="0" y="0"/>
                      <a:ext cx="574672" cy="473666"/>
                    </a:xfrm>
                    <a:prstGeom prst="rect">
                      <a:avLst/>
                    </a:prstGeom>
                  </am3d:spPr>
                  <am3d:camera>
                    <am3d:pos x="0" y="0" z="65636641"/>
                    <am3d:up dx="0" dy="36000000" dz="0"/>
                    <am3d:lookAt x="0" y="0" z="0"/>
                    <am3d:perspective fov="2700000"/>
                  </am3d:camera>
                  <am3d:trans>
                    <am3d:meterPerModelUnit n="5445257" d="1000000"/>
                    <am3d:preTrans dx="274076" dy="2994765" dz="-66944096"/>
                    <am3d:scale>
                      <am3d:sx n="1000000" d="1000000"/>
                      <am3d:sy n="1000000" d="1000000"/>
                      <am3d:sz n="1000000" d="1000000"/>
                    </am3d:scale>
                    <am3d:rot/>
                    <am3d:postTrans dx="0" dy="0" dz="0"/>
                  </am3d:trans>
                  <am3d:attrSrcUrl r:id="rId6"/>
                  <am3d:raster rName="Office3DRenderer" rVer="16.0.8326">
                    <am3d:blip r:embed="rId9"/>
                  </am3d:raster>
                  <am3d:objViewport viewportSz="74403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9" name="3D Model 28" descr="Check">
                <a:extLst>
                  <a:ext uri="{FF2B5EF4-FFF2-40B4-BE49-F238E27FC236}">
                    <a16:creationId xmlns:a16="http://schemas.microsoft.com/office/drawing/2014/main" id="{8447883A-B8BA-4B0E-88B4-5F91EA42A0DF}"/>
                  </a:ext>
                </a:extLst>
              </p:cNvPr>
              <p:cNvPicPr>
                <a:picLocks noGrp="1" noRot="1" noChangeAspect="1" noMove="1" noResize="1" noEditPoints="1" noAdjustHandles="1" noChangeArrowheads="1" noChangeShapeType="1" noCrop="1"/>
              </p:cNvPicPr>
              <p:nvPr/>
            </p:nvPicPr>
            <p:blipFill>
              <a:blip r:embed="rId10"/>
              <a:stretch>
                <a:fillRect/>
              </a:stretch>
            </p:blipFill>
            <p:spPr>
              <a:xfrm>
                <a:off x="6335102" y="2658767"/>
                <a:ext cx="574672" cy="473666"/>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30" name="3D Model 29" descr="Check">
                <a:extLst>
                  <a:ext uri="{FF2B5EF4-FFF2-40B4-BE49-F238E27FC236}">
                    <a16:creationId xmlns:a16="http://schemas.microsoft.com/office/drawing/2014/main" id="{F67EA339-0CF7-4088-9713-C3558AC164BA}"/>
                  </a:ext>
                </a:extLst>
              </p:cNvPr>
              <p:cNvGraphicFramePr>
                <a:graphicFrameLocks noChangeAspect="1"/>
              </p:cNvGraphicFramePr>
              <p:nvPr>
                <p:extLst>
                  <p:ext uri="{D42A27DB-BD31-4B8C-83A1-F6EECF244321}">
                    <p14:modId xmlns:p14="http://schemas.microsoft.com/office/powerpoint/2010/main" val="1703034516"/>
                  </p:ext>
                </p:extLst>
              </p:nvPr>
            </p:nvGraphicFramePr>
            <p:xfrm>
              <a:off x="2377440" y="569885"/>
              <a:ext cx="400920" cy="330453"/>
            </p:xfrm>
            <a:graphic>
              <a:graphicData uri="http://schemas.microsoft.com/office/drawing/2017/model3d">
                <am3d:model3d r:embed="rId5">
                  <am3d:spPr>
                    <a:xfrm>
                      <a:off x="0" y="0"/>
                      <a:ext cx="400920" cy="330453"/>
                    </a:xfrm>
                    <a:prstGeom prst="rect">
                      <a:avLst/>
                    </a:prstGeom>
                  </am3d:spPr>
                  <am3d:camera>
                    <am3d:pos x="0" y="0" z="65636641"/>
                    <am3d:up dx="0" dy="36000000" dz="0"/>
                    <am3d:lookAt x="0" y="0" z="0"/>
                    <am3d:perspective fov="2700000"/>
                  </am3d:camera>
                  <am3d:trans>
                    <am3d:meterPerModelUnit n="5445257" d="1000000"/>
                    <am3d:preTrans dx="274076" dy="2994765" dz="-66944096"/>
                    <am3d:scale>
                      <am3d:sx n="1000000" d="1000000"/>
                      <am3d:sy n="1000000" d="1000000"/>
                      <am3d:sz n="1000000" d="1000000"/>
                    </am3d:scale>
                    <am3d:rot/>
                    <am3d:postTrans dx="0" dy="0" dz="0"/>
                  </am3d:trans>
                  <am3d:attrSrcUrl r:id="rId6"/>
                  <am3d:raster rName="Office3DRenderer" rVer="16.0.8326">
                    <am3d:blip r:embed="rId8"/>
                  </am3d:raster>
                  <am3d:objViewport viewportSz="51907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30" name="3D Model 29" descr="Check">
                <a:extLst>
                  <a:ext uri="{FF2B5EF4-FFF2-40B4-BE49-F238E27FC236}">
                    <a16:creationId xmlns:a16="http://schemas.microsoft.com/office/drawing/2014/main" id="{F67EA339-0CF7-4088-9713-C3558AC164BA}"/>
                  </a:ext>
                </a:extLst>
              </p:cNvPr>
              <p:cNvPicPr>
                <a:picLocks noGrp="1" noRot="1" noChangeAspect="1" noMove="1" noResize="1" noEditPoints="1" noAdjustHandles="1" noChangeArrowheads="1" noChangeShapeType="1" noCrop="1"/>
              </p:cNvPicPr>
              <p:nvPr/>
            </p:nvPicPr>
            <p:blipFill>
              <a:blip r:embed="rId8"/>
              <a:stretch>
                <a:fillRect/>
              </a:stretch>
            </p:blipFill>
            <p:spPr>
              <a:xfrm>
                <a:off x="2377440" y="569885"/>
                <a:ext cx="400920" cy="330453"/>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31" name="3D Model 30" descr="Check">
                <a:extLst>
                  <a:ext uri="{FF2B5EF4-FFF2-40B4-BE49-F238E27FC236}">
                    <a16:creationId xmlns:a16="http://schemas.microsoft.com/office/drawing/2014/main" id="{1DDAE402-BA12-49E4-8B63-D4CE9BC1DFA5}"/>
                  </a:ext>
                </a:extLst>
              </p:cNvPr>
              <p:cNvGraphicFramePr>
                <a:graphicFrameLocks noChangeAspect="1"/>
              </p:cNvGraphicFramePr>
              <p:nvPr>
                <p:extLst>
                  <p:ext uri="{D42A27DB-BD31-4B8C-83A1-F6EECF244321}">
                    <p14:modId xmlns:p14="http://schemas.microsoft.com/office/powerpoint/2010/main" val="1483717387"/>
                  </p:ext>
                </p:extLst>
              </p:nvPr>
            </p:nvGraphicFramePr>
            <p:xfrm>
              <a:off x="1224090" y="1337665"/>
              <a:ext cx="400919" cy="329646"/>
            </p:xfrm>
            <a:graphic>
              <a:graphicData uri="http://schemas.microsoft.com/office/drawing/2017/model3d">
                <am3d:model3d r:embed="rId5">
                  <am3d:spPr>
                    <a:xfrm>
                      <a:off x="0" y="0"/>
                      <a:ext cx="400919" cy="329646"/>
                    </a:xfrm>
                    <a:prstGeom prst="rect">
                      <a:avLst/>
                    </a:prstGeom>
                  </am3d:spPr>
                  <am3d:camera>
                    <am3d:pos x="0" y="0" z="65636641"/>
                    <am3d:up dx="0" dy="36000000" dz="0"/>
                    <am3d:lookAt x="0" y="0" z="0"/>
                    <am3d:perspective fov="2700000"/>
                  </am3d:camera>
                  <am3d:trans>
                    <am3d:meterPerModelUnit n="5445257" d="1000000"/>
                    <am3d:preTrans dx="274076" dy="2994765" dz="-66944096"/>
                    <am3d:scale>
                      <am3d:sx n="1000000" d="1000000"/>
                      <am3d:sy n="1000000" d="1000000"/>
                      <am3d:sz n="1000000" d="1000000"/>
                    </am3d:scale>
                    <am3d:rot/>
                    <am3d:postTrans dx="0" dy="0" dz="0"/>
                  </am3d:trans>
                  <am3d:attrSrcUrl r:id="rId6"/>
                  <am3d:raster rName="Office3DRenderer" rVer="16.0.8326">
                    <am3d:blip r:embed="rId11"/>
                  </am3d:raster>
                  <am3d:objViewport viewportSz="51907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31" name="3D Model 30" descr="Check">
                <a:extLst>
                  <a:ext uri="{FF2B5EF4-FFF2-40B4-BE49-F238E27FC236}">
                    <a16:creationId xmlns:a16="http://schemas.microsoft.com/office/drawing/2014/main" id="{1DDAE402-BA12-49E4-8B63-D4CE9BC1DFA5}"/>
                  </a:ext>
                </a:extLst>
              </p:cNvPr>
              <p:cNvPicPr>
                <a:picLocks noGrp="1" noRot="1" noChangeAspect="1" noMove="1" noResize="1" noEditPoints="1" noAdjustHandles="1" noChangeArrowheads="1" noChangeShapeType="1" noCrop="1"/>
              </p:cNvPicPr>
              <p:nvPr/>
            </p:nvPicPr>
            <p:blipFill>
              <a:blip r:embed="rId12"/>
              <a:stretch>
                <a:fillRect/>
              </a:stretch>
            </p:blipFill>
            <p:spPr>
              <a:xfrm>
                <a:off x="1224090" y="1337665"/>
                <a:ext cx="400919" cy="329646"/>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32" name="3D Model 31" descr="Check">
                <a:extLst>
                  <a:ext uri="{FF2B5EF4-FFF2-40B4-BE49-F238E27FC236}">
                    <a16:creationId xmlns:a16="http://schemas.microsoft.com/office/drawing/2014/main" id="{EF37B567-53EC-4398-9407-3B5CC1B7A8B5}"/>
                  </a:ext>
                </a:extLst>
              </p:cNvPr>
              <p:cNvGraphicFramePr>
                <a:graphicFrameLocks noChangeAspect="1"/>
              </p:cNvGraphicFramePr>
              <p:nvPr>
                <p:extLst>
                  <p:ext uri="{D42A27DB-BD31-4B8C-83A1-F6EECF244321}">
                    <p14:modId xmlns:p14="http://schemas.microsoft.com/office/powerpoint/2010/main" val="578439193"/>
                  </p:ext>
                </p:extLst>
              </p:nvPr>
            </p:nvGraphicFramePr>
            <p:xfrm>
              <a:off x="1268730" y="2284385"/>
              <a:ext cx="400920" cy="330453"/>
            </p:xfrm>
            <a:graphic>
              <a:graphicData uri="http://schemas.microsoft.com/office/drawing/2017/model3d">
                <am3d:model3d r:embed="rId5">
                  <am3d:spPr>
                    <a:xfrm>
                      <a:off x="0" y="0"/>
                      <a:ext cx="400920" cy="330453"/>
                    </a:xfrm>
                    <a:prstGeom prst="rect">
                      <a:avLst/>
                    </a:prstGeom>
                  </am3d:spPr>
                  <am3d:camera>
                    <am3d:pos x="0" y="0" z="65636641"/>
                    <am3d:up dx="0" dy="36000000" dz="0"/>
                    <am3d:lookAt x="0" y="0" z="0"/>
                    <am3d:perspective fov="2700000"/>
                  </am3d:camera>
                  <am3d:trans>
                    <am3d:meterPerModelUnit n="5445257" d="1000000"/>
                    <am3d:preTrans dx="274076" dy="2994765" dz="-66944096"/>
                    <am3d:scale>
                      <am3d:sx n="1000000" d="1000000"/>
                      <am3d:sy n="1000000" d="1000000"/>
                      <am3d:sz n="1000000" d="1000000"/>
                    </am3d:scale>
                    <am3d:rot/>
                    <am3d:postTrans dx="0" dy="0" dz="0"/>
                  </am3d:trans>
                  <am3d:attrSrcUrl r:id="rId6"/>
                  <am3d:raster rName="Office3DRenderer" rVer="16.0.8326">
                    <am3d:blip r:embed="rId8"/>
                  </am3d:raster>
                  <am3d:objViewport viewportSz="51907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32" name="3D Model 31" descr="Check">
                <a:extLst>
                  <a:ext uri="{FF2B5EF4-FFF2-40B4-BE49-F238E27FC236}">
                    <a16:creationId xmlns:a16="http://schemas.microsoft.com/office/drawing/2014/main" id="{EF37B567-53EC-4398-9407-3B5CC1B7A8B5}"/>
                  </a:ext>
                </a:extLst>
              </p:cNvPr>
              <p:cNvPicPr>
                <a:picLocks noGrp="1" noRot="1" noChangeAspect="1" noMove="1" noResize="1" noEditPoints="1" noAdjustHandles="1" noChangeArrowheads="1" noChangeShapeType="1" noCrop="1"/>
              </p:cNvPicPr>
              <p:nvPr/>
            </p:nvPicPr>
            <p:blipFill>
              <a:blip r:embed="rId8"/>
              <a:stretch>
                <a:fillRect/>
              </a:stretch>
            </p:blipFill>
            <p:spPr>
              <a:xfrm>
                <a:off x="1268730" y="2284385"/>
                <a:ext cx="400920" cy="330453"/>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33" name="3D Model 32" descr="Check">
                <a:extLst>
                  <a:ext uri="{FF2B5EF4-FFF2-40B4-BE49-F238E27FC236}">
                    <a16:creationId xmlns:a16="http://schemas.microsoft.com/office/drawing/2014/main" id="{7B29285D-462D-423A-8A02-445135D0AE94}"/>
                  </a:ext>
                </a:extLst>
              </p:cNvPr>
              <p:cNvGraphicFramePr>
                <a:graphicFrameLocks noChangeAspect="1"/>
              </p:cNvGraphicFramePr>
              <p:nvPr>
                <p:extLst>
                  <p:ext uri="{D42A27DB-BD31-4B8C-83A1-F6EECF244321}">
                    <p14:modId xmlns:p14="http://schemas.microsoft.com/office/powerpoint/2010/main" val="666330420"/>
                  </p:ext>
                </p:extLst>
              </p:nvPr>
            </p:nvGraphicFramePr>
            <p:xfrm>
              <a:off x="1469190" y="2895645"/>
              <a:ext cx="400920" cy="330453"/>
            </p:xfrm>
            <a:graphic>
              <a:graphicData uri="http://schemas.microsoft.com/office/drawing/2017/model3d">
                <am3d:model3d r:embed="rId5">
                  <am3d:spPr>
                    <a:xfrm>
                      <a:off x="0" y="0"/>
                      <a:ext cx="400920" cy="330453"/>
                    </a:xfrm>
                    <a:prstGeom prst="rect">
                      <a:avLst/>
                    </a:prstGeom>
                  </am3d:spPr>
                  <am3d:camera>
                    <am3d:pos x="0" y="0" z="65636641"/>
                    <am3d:up dx="0" dy="36000000" dz="0"/>
                    <am3d:lookAt x="0" y="0" z="0"/>
                    <am3d:perspective fov="2700000"/>
                  </am3d:camera>
                  <am3d:trans>
                    <am3d:meterPerModelUnit n="5445257" d="1000000"/>
                    <am3d:preTrans dx="274076" dy="2994765" dz="-66944096"/>
                    <am3d:scale>
                      <am3d:sx n="1000000" d="1000000"/>
                      <am3d:sy n="1000000" d="1000000"/>
                      <am3d:sz n="1000000" d="1000000"/>
                    </am3d:scale>
                    <am3d:rot/>
                    <am3d:postTrans dx="0" dy="0" dz="0"/>
                  </am3d:trans>
                  <am3d:attrSrcUrl r:id="rId6"/>
                  <am3d:raster rName="Office3DRenderer" rVer="16.0.8326">
                    <am3d:blip r:embed="rId8"/>
                  </am3d:raster>
                  <am3d:objViewport viewportSz="51907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33" name="3D Model 32" descr="Check">
                <a:extLst>
                  <a:ext uri="{FF2B5EF4-FFF2-40B4-BE49-F238E27FC236}">
                    <a16:creationId xmlns:a16="http://schemas.microsoft.com/office/drawing/2014/main" id="{7B29285D-462D-423A-8A02-445135D0AE94}"/>
                  </a:ext>
                </a:extLst>
              </p:cNvPr>
              <p:cNvPicPr>
                <a:picLocks noGrp="1" noRot="1" noChangeAspect="1" noMove="1" noResize="1" noEditPoints="1" noAdjustHandles="1" noChangeArrowheads="1" noChangeShapeType="1" noCrop="1"/>
              </p:cNvPicPr>
              <p:nvPr/>
            </p:nvPicPr>
            <p:blipFill>
              <a:blip r:embed="rId8"/>
              <a:stretch>
                <a:fillRect/>
              </a:stretch>
            </p:blipFill>
            <p:spPr>
              <a:xfrm>
                <a:off x="1469190" y="2895645"/>
                <a:ext cx="400920" cy="330453"/>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34" name="3D Model 33" descr="Check">
                <a:extLst>
                  <a:ext uri="{FF2B5EF4-FFF2-40B4-BE49-F238E27FC236}">
                    <a16:creationId xmlns:a16="http://schemas.microsoft.com/office/drawing/2014/main" id="{F5BDCDED-BB99-4914-A4DD-459A8F4E9490}"/>
                  </a:ext>
                </a:extLst>
              </p:cNvPr>
              <p:cNvGraphicFramePr>
                <a:graphicFrameLocks noChangeAspect="1"/>
              </p:cNvGraphicFramePr>
              <p:nvPr>
                <p:extLst>
                  <p:ext uri="{D42A27DB-BD31-4B8C-83A1-F6EECF244321}">
                    <p14:modId xmlns:p14="http://schemas.microsoft.com/office/powerpoint/2010/main" val="1252073653"/>
                  </p:ext>
                </p:extLst>
              </p:nvPr>
            </p:nvGraphicFramePr>
            <p:xfrm>
              <a:off x="2108191" y="3164664"/>
              <a:ext cx="400920" cy="330453"/>
            </p:xfrm>
            <a:graphic>
              <a:graphicData uri="http://schemas.microsoft.com/office/drawing/2017/model3d">
                <am3d:model3d r:embed="rId5">
                  <am3d:spPr>
                    <a:xfrm>
                      <a:off x="0" y="0"/>
                      <a:ext cx="400920" cy="330453"/>
                    </a:xfrm>
                    <a:prstGeom prst="rect">
                      <a:avLst/>
                    </a:prstGeom>
                  </am3d:spPr>
                  <am3d:camera>
                    <am3d:pos x="0" y="0" z="65636641"/>
                    <am3d:up dx="0" dy="36000000" dz="0"/>
                    <am3d:lookAt x="0" y="0" z="0"/>
                    <am3d:perspective fov="2700000"/>
                  </am3d:camera>
                  <am3d:trans>
                    <am3d:meterPerModelUnit n="5445257" d="1000000"/>
                    <am3d:preTrans dx="274076" dy="2994765" dz="-66944096"/>
                    <am3d:scale>
                      <am3d:sx n="1000000" d="1000000"/>
                      <am3d:sy n="1000000" d="1000000"/>
                      <am3d:sz n="1000000" d="1000000"/>
                    </am3d:scale>
                    <am3d:rot/>
                    <am3d:postTrans dx="0" dy="0" dz="0"/>
                  </am3d:trans>
                  <am3d:attrSrcUrl r:id="rId6"/>
                  <am3d:raster rName="Office3DRenderer" rVer="16.0.8326">
                    <am3d:blip r:embed="rId7"/>
                  </am3d:raster>
                  <am3d:objViewport viewportSz="51907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34" name="3D Model 33" descr="Check">
                <a:extLst>
                  <a:ext uri="{FF2B5EF4-FFF2-40B4-BE49-F238E27FC236}">
                    <a16:creationId xmlns:a16="http://schemas.microsoft.com/office/drawing/2014/main" id="{F5BDCDED-BB99-4914-A4DD-459A8F4E9490}"/>
                  </a:ext>
                </a:extLst>
              </p:cNvPr>
              <p:cNvPicPr>
                <a:picLocks noGrp="1" noRot="1" noChangeAspect="1" noMove="1" noResize="1" noEditPoints="1" noAdjustHandles="1" noChangeArrowheads="1" noChangeShapeType="1" noCrop="1"/>
              </p:cNvPicPr>
              <p:nvPr/>
            </p:nvPicPr>
            <p:blipFill>
              <a:blip r:embed="rId8"/>
              <a:stretch>
                <a:fillRect/>
              </a:stretch>
            </p:blipFill>
            <p:spPr>
              <a:xfrm>
                <a:off x="2108191" y="3164664"/>
                <a:ext cx="400920" cy="330453"/>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35" name="3D Model 34" descr="Check">
                <a:extLst>
                  <a:ext uri="{FF2B5EF4-FFF2-40B4-BE49-F238E27FC236}">
                    <a16:creationId xmlns:a16="http://schemas.microsoft.com/office/drawing/2014/main" id="{9EEAAF46-20C1-4F18-814D-AF13819CBFD5}"/>
                  </a:ext>
                </a:extLst>
              </p:cNvPr>
              <p:cNvGraphicFramePr>
                <a:graphicFrameLocks noChangeAspect="1"/>
              </p:cNvGraphicFramePr>
              <p:nvPr>
                <p:extLst>
                  <p:ext uri="{D42A27DB-BD31-4B8C-83A1-F6EECF244321}">
                    <p14:modId xmlns:p14="http://schemas.microsoft.com/office/powerpoint/2010/main" val="131725280"/>
                  </p:ext>
                </p:extLst>
              </p:nvPr>
            </p:nvGraphicFramePr>
            <p:xfrm>
              <a:off x="3116580" y="3172115"/>
              <a:ext cx="400920" cy="330453"/>
            </p:xfrm>
            <a:graphic>
              <a:graphicData uri="http://schemas.microsoft.com/office/drawing/2017/model3d">
                <am3d:model3d r:embed="rId5">
                  <am3d:spPr>
                    <a:xfrm>
                      <a:off x="0" y="0"/>
                      <a:ext cx="400920" cy="330453"/>
                    </a:xfrm>
                    <a:prstGeom prst="rect">
                      <a:avLst/>
                    </a:prstGeom>
                  </am3d:spPr>
                  <am3d:camera>
                    <am3d:pos x="0" y="0" z="65636641"/>
                    <am3d:up dx="0" dy="36000000" dz="0"/>
                    <am3d:lookAt x="0" y="0" z="0"/>
                    <am3d:perspective fov="2700000"/>
                  </am3d:camera>
                  <am3d:trans>
                    <am3d:meterPerModelUnit n="5445257" d="1000000"/>
                    <am3d:preTrans dx="274076" dy="2994765" dz="-66944096"/>
                    <am3d:scale>
                      <am3d:sx n="1000000" d="1000000"/>
                      <am3d:sy n="1000000" d="1000000"/>
                      <am3d:sz n="1000000" d="1000000"/>
                    </am3d:scale>
                    <am3d:rot/>
                    <am3d:postTrans dx="0" dy="0" dz="0"/>
                  </am3d:trans>
                  <am3d:attrSrcUrl r:id="rId6"/>
                  <am3d:raster rName="Office3DRenderer" rVer="16.0.8326">
                    <am3d:blip r:embed="rId8"/>
                  </am3d:raster>
                  <am3d:objViewport viewportSz="51907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35" name="3D Model 34" descr="Check">
                <a:extLst>
                  <a:ext uri="{FF2B5EF4-FFF2-40B4-BE49-F238E27FC236}">
                    <a16:creationId xmlns:a16="http://schemas.microsoft.com/office/drawing/2014/main" id="{9EEAAF46-20C1-4F18-814D-AF13819CBFD5}"/>
                  </a:ext>
                </a:extLst>
              </p:cNvPr>
              <p:cNvPicPr>
                <a:picLocks noGrp="1" noRot="1" noChangeAspect="1" noMove="1" noResize="1" noEditPoints="1" noAdjustHandles="1" noChangeArrowheads="1" noChangeShapeType="1" noCrop="1"/>
              </p:cNvPicPr>
              <p:nvPr/>
            </p:nvPicPr>
            <p:blipFill>
              <a:blip r:embed="rId8"/>
              <a:stretch>
                <a:fillRect/>
              </a:stretch>
            </p:blipFill>
            <p:spPr>
              <a:xfrm>
                <a:off x="3116580" y="3172115"/>
                <a:ext cx="400920" cy="330453"/>
              </a:xfrm>
              <a:prstGeom prst="rect">
                <a:avLst/>
              </a:prstGeom>
            </p:spPr>
          </p:pic>
        </mc:Fallback>
      </mc:AlternateContent>
      <p:sp>
        <p:nvSpPr>
          <p:cNvPr id="3" name="Rectangle 2">
            <a:extLst>
              <a:ext uri="{FF2B5EF4-FFF2-40B4-BE49-F238E27FC236}">
                <a16:creationId xmlns:a16="http://schemas.microsoft.com/office/drawing/2014/main" id="{C4C64723-4EB6-446D-94A5-AA7E0AF0B2D6}"/>
              </a:ext>
            </a:extLst>
          </p:cNvPr>
          <p:cNvSpPr/>
          <p:nvPr/>
        </p:nvSpPr>
        <p:spPr>
          <a:xfrm>
            <a:off x="5870100" y="391874"/>
            <a:ext cx="2808782" cy="646331"/>
          </a:xfrm>
          <a:prstGeom prst="rect">
            <a:avLst/>
          </a:prstGeom>
        </p:spPr>
        <p:txBody>
          <a:bodyPr wrap="none">
            <a:spAutoFit/>
          </a:bodyPr>
          <a:lstStyle/>
          <a:p>
            <a:r>
              <a:rPr lang="en" sz="3600" b="1" dirty="0">
                <a:latin typeface="Englebert"/>
                <a:ea typeface="Englebert"/>
                <a:cs typeface="Englebert"/>
                <a:sym typeface="Englebert"/>
              </a:rPr>
              <a:t>FIELD TRIP </a:t>
            </a:r>
            <a:r>
              <a:rPr lang="en-US" sz="3600" b="1" dirty="0">
                <a:latin typeface="Englebert"/>
                <a:ea typeface="Englebert"/>
                <a:cs typeface="Englebert"/>
                <a:sym typeface="Englebert"/>
              </a:rPr>
              <a:t>MAP</a:t>
            </a:r>
            <a:r>
              <a:rPr lang="en" sz="3600" b="1" dirty="0">
                <a:latin typeface="Englebert"/>
                <a:ea typeface="Englebert"/>
                <a:cs typeface="Englebert"/>
                <a:sym typeface="Englebert"/>
              </a:rPr>
              <a:t> </a:t>
            </a:r>
            <a:endParaRPr lang="en-US" sz="3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7EDEA"/>
        </a:solidFill>
        <a:effectLst/>
      </p:bgPr>
    </p:bg>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311675" y="468450"/>
            <a:ext cx="8254500" cy="426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latin typeface="Englebert"/>
                <a:ea typeface="Englebert"/>
                <a:cs typeface="Englebert"/>
                <a:sym typeface="Englebert"/>
              </a:rPr>
              <a:t>FIELD TRIP DISCUSSION QUESTIONS</a:t>
            </a:r>
            <a:endParaRPr sz="4000" b="1" dirty="0">
              <a:latin typeface="Englebert"/>
              <a:ea typeface="Englebert"/>
              <a:cs typeface="Englebert"/>
              <a:sym typeface="Englebert"/>
            </a:endParaRPr>
          </a:p>
          <a:p>
            <a:pPr marL="0" lvl="0" indent="0" rtl="0">
              <a:spcBef>
                <a:spcPts val="0"/>
              </a:spcBef>
              <a:spcAft>
                <a:spcPts val="0"/>
              </a:spcAft>
              <a:buNone/>
            </a:pPr>
            <a:endParaRPr b="1" dirty="0">
              <a:latin typeface="Englebert"/>
              <a:ea typeface="Englebert"/>
              <a:cs typeface="Englebert"/>
              <a:sym typeface="Englebert"/>
            </a:endParaRPr>
          </a:p>
          <a:p>
            <a:pPr marL="457200" lvl="0" indent="-457200" rtl="0">
              <a:spcBef>
                <a:spcPts val="0"/>
              </a:spcBef>
              <a:spcAft>
                <a:spcPts val="0"/>
              </a:spcAft>
              <a:buSzPts val="3600"/>
              <a:buFont typeface="Englebert"/>
              <a:buChar char="-"/>
            </a:pPr>
            <a:r>
              <a:rPr lang="en" b="1" dirty="0">
                <a:latin typeface="Englebert"/>
                <a:ea typeface="Englebert"/>
                <a:cs typeface="Englebert"/>
                <a:sym typeface="Englebert"/>
              </a:rPr>
              <a:t>How many storm drain inlets (or catch basins) did we see?</a:t>
            </a:r>
            <a:endParaRPr b="1" dirty="0">
              <a:latin typeface="Englebert"/>
              <a:ea typeface="Englebert"/>
              <a:cs typeface="Englebert"/>
              <a:sym typeface="Englebert"/>
            </a:endParaRPr>
          </a:p>
          <a:p>
            <a:pPr marL="457200" lvl="0" indent="-457200" rtl="0">
              <a:spcBef>
                <a:spcPts val="0"/>
              </a:spcBef>
              <a:spcAft>
                <a:spcPts val="0"/>
              </a:spcAft>
              <a:buSzPts val="3600"/>
              <a:buFont typeface="Englebert"/>
              <a:buChar char="-"/>
            </a:pPr>
            <a:r>
              <a:rPr lang="en" b="1" dirty="0">
                <a:latin typeface="Englebert"/>
                <a:ea typeface="Englebert"/>
                <a:cs typeface="Englebert"/>
                <a:sym typeface="Englebert"/>
              </a:rPr>
              <a:t>What types of waste or pollutants did you notice on our streets?</a:t>
            </a:r>
            <a:endParaRPr b="1" dirty="0">
              <a:latin typeface="Englebert"/>
              <a:ea typeface="Englebert"/>
              <a:cs typeface="Englebert"/>
              <a:sym typeface="Englebert"/>
            </a:endParaRPr>
          </a:p>
          <a:p>
            <a:pPr marL="457200" lvl="0" indent="-457200" rtl="0">
              <a:spcBef>
                <a:spcPts val="0"/>
              </a:spcBef>
              <a:spcAft>
                <a:spcPts val="0"/>
              </a:spcAft>
              <a:buSzPts val="3600"/>
              <a:buFont typeface="Englebert"/>
              <a:buChar char="-"/>
            </a:pPr>
            <a:r>
              <a:rPr lang="en" b="1" dirty="0">
                <a:latin typeface="Englebert"/>
                <a:ea typeface="Englebert"/>
                <a:cs typeface="Englebert"/>
                <a:sym typeface="Englebert"/>
              </a:rPr>
              <a:t>What do you think will happen to all the waste we found?</a:t>
            </a:r>
            <a:endParaRPr b="1" dirty="0">
              <a:latin typeface="Englebert"/>
              <a:ea typeface="Englebert"/>
              <a:cs typeface="Englebert"/>
              <a:sym typeface="Englebert"/>
            </a:endParaRPr>
          </a:p>
        </p:txBody>
      </p:sp>
      <p:sp>
        <p:nvSpPr>
          <p:cNvPr id="151" name="Shape 151"/>
          <p:cNvSpPr txBox="1"/>
          <p:nvPr/>
        </p:nvSpPr>
        <p:spPr>
          <a:xfrm>
            <a:off x="8298325" y="128175"/>
            <a:ext cx="534000" cy="267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dirty="0">
                <a:solidFill>
                  <a:schemeClr val="bg1">
                    <a:lumMod val="50000"/>
                  </a:schemeClr>
                </a:solidFill>
                <a:latin typeface="Englebert"/>
                <a:sym typeface="Englebert"/>
              </a:rPr>
              <a:t>S9</a:t>
            </a:r>
            <a:endParaRPr dirty="0">
              <a:solidFill>
                <a:schemeClr val="bg1">
                  <a:lumMod val="50000"/>
                </a:schemeClr>
              </a:solidFill>
              <a:latin typeface="Englebert"/>
              <a:sym typeface="Englebert"/>
            </a:endParaRPr>
          </a:p>
        </p:txBody>
      </p:sp>
    </p:spTree>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318</TotalTime>
  <Words>712</Words>
  <Application>Microsoft Office PowerPoint</Application>
  <PresentationFormat>On-screen Show (16:9)</PresentationFormat>
  <Paragraphs>118</Paragraphs>
  <Slides>19</Slides>
  <Notes>18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Englebert</vt:lpstr>
      <vt:lpstr>Roboto</vt:lpstr>
      <vt:lpstr>Arial</vt:lpstr>
      <vt:lpstr>Calibri</vt:lpstr>
      <vt:lpstr>Merriweather</vt:lpstr>
      <vt:lpstr>Anton</vt:lpstr>
      <vt:lpstr>Paradigm</vt:lpstr>
      <vt:lpstr>1_Paradigm</vt:lpstr>
      <vt:lpstr>PowerPoint Presentation</vt:lpstr>
      <vt:lpstr>WHAT IS WRONG WITH THIS PICTURE?</vt:lpstr>
      <vt:lpstr>PowerPoint Presentation</vt:lpstr>
      <vt:lpstr>PowerPoint Presentation</vt:lpstr>
      <vt:lpstr>PowerPoint Presentation</vt:lpstr>
      <vt:lpstr>  HAVE YOU  SEEN THESE?  </vt:lpstr>
      <vt:lpstr>SCHOOL COMMUNITY FIELD TRIP</vt:lpstr>
      <vt:lpstr>PowerPoint Presentation</vt:lpstr>
      <vt:lpstr>FIELD TRIP DISCUSSION QUESTIONS  How many storm drain inlets (or catch basins) did we see? What types of waste or pollutants did you notice on our streets? What do you think will happen to all the waste we found?</vt:lpstr>
      <vt:lpstr>ALL THE WAY TO THE OCEAN</vt:lpstr>
      <vt:lpstr> Create an Informational Brochure or   Booklet for Our Community:  “How to Prevent Stormwater Pollution” </vt:lpstr>
      <vt:lpstr> Instructions: Work with your group to research the following questions. Be sure to include the information in your brochure or booklet:   A. What is stormwater pollution?  B. What are some sources of stormwater pollution?  C. What can people do to prevent stormwater          pollution?</vt:lpstr>
      <vt:lpstr>Engineering Design Process</vt:lpstr>
      <vt:lpstr>PowerPoint Presentation</vt:lpstr>
      <vt:lpstr>Constraints: Limitations to a design.  What are some  constraints when using  a mesh screen to filter out pollutants at this catch basin?  </vt:lpstr>
      <vt:lpstr>PowerPoint Presentation</vt:lpstr>
      <vt:lpstr>Plan: Now that you’ve chosen your best idea, draw a detailed diagram of a prototype, or blueprint, and describe the materials you would need to build it.      -How does your solution prevent pollutants from  going to the ocean? Where do they go instead?    -What types of materials did you use?  Present your design to the class !  </vt:lpstr>
      <vt:lpstr>Create: Following the design of your blueprint and using materials around your home, create a small prototype and test it.   -How does it work?  -What works best?  -What doesn’t?  -What could work better?</vt:lpstr>
      <vt:lpstr>Improve: Based on your initial test, modify your design to make it better. Test it out again!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Stormwater Pollution</dc:title>
  <dc:creator>Emily Jerome</dc:creator>
  <cp:lastModifiedBy>Emily Jerome</cp:lastModifiedBy>
  <cp:revision>26</cp:revision>
  <dcterms:modified xsi:type="dcterms:W3CDTF">2018-11-28T23:10:45Z</dcterms:modified>
</cp:coreProperties>
</file>